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2" r:id="rId4"/>
    <p:sldId id="268" r:id="rId5"/>
    <p:sldId id="269" r:id="rId6"/>
    <p:sldId id="272" r:id="rId7"/>
    <p:sldId id="281" r:id="rId8"/>
    <p:sldId id="275" r:id="rId9"/>
    <p:sldId id="274" r:id="rId10"/>
    <p:sldId id="276" r:id="rId11"/>
    <p:sldId id="277" r:id="rId12"/>
    <p:sldId id="278" r:id="rId13"/>
    <p:sldId id="259" r:id="rId14"/>
    <p:sldId id="257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  <p:sldId id="266" r:id="rId24"/>
    <p:sldId id="267" r:id="rId25"/>
    <p:sldId id="264" r:id="rId26"/>
    <p:sldId id="262" r:id="rId27"/>
    <p:sldId id="280" r:id="rId28"/>
    <p:sldId id="285" r:id="rId29"/>
    <p:sldId id="283" r:id="rId30"/>
    <p:sldId id="29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9933"/>
    <a:srgbClr val="FF5050"/>
    <a:srgbClr val="FF66FF"/>
    <a:srgbClr val="FF99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12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9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48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43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25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10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04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7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0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20A0-05C6-402B-AB2E-1420784E79F2}" type="datetimeFigureOut">
              <a:rPr lang="fr-FR" smtClean="0"/>
              <a:t>25/03/2019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E0D89-EEAA-4306-8213-02811F04C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6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Gymnastique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Cycle 2 et cycle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41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" y="760450"/>
            <a:ext cx="12134857" cy="5472984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7132320" y="760450"/>
            <a:ext cx="4767941" cy="5472984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Partager des règles, assumer des rôles et des responsabilités </a:t>
            </a:r>
            <a:r>
              <a:rPr lang="fr-FR" sz="2400" b="1" dirty="0" smtClean="0"/>
              <a:t>pour apprendre </a:t>
            </a:r>
            <a:r>
              <a:rPr lang="fr-FR" sz="2400" b="1" dirty="0"/>
              <a:t>à vivre ensemble</a:t>
            </a:r>
          </a:p>
          <a:p>
            <a:r>
              <a:rPr lang="fr-FR" sz="2400" dirty="0"/>
              <a:t>» Assumer les rôles spécifiques aux différentes APSA (joueur, coach, arbitre, juge, médiateur, organisateur,…).</a:t>
            </a:r>
          </a:p>
          <a:p>
            <a:r>
              <a:rPr lang="fr-FR" sz="2400" dirty="0"/>
              <a:t>» Élaborer, respecter et faire respecter règles et règlements.</a:t>
            </a:r>
          </a:p>
          <a:p>
            <a:r>
              <a:rPr lang="fr-FR" sz="2400" dirty="0"/>
              <a:t>» Accepter et prendre en considération toutes les différences interindividuelles au sein d’un groupe.</a:t>
            </a:r>
          </a:p>
        </p:txBody>
      </p:sp>
    </p:spTree>
    <p:extLst>
      <p:ext uri="{BB962C8B-B14F-4D97-AF65-F5344CB8AC3E}">
        <p14:creationId xmlns:p14="http://schemas.microsoft.com/office/powerpoint/2010/main" val="26964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5694"/>
            <a:ext cx="12206962" cy="5753666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1" y="4519749"/>
            <a:ext cx="5985916" cy="210312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Apprendre à entretenir sa santé par une activité physique régulière</a:t>
            </a:r>
          </a:p>
          <a:p>
            <a:r>
              <a:rPr lang="fr-FR" dirty="0"/>
              <a:t>» Découvrir les principes d’une bonne hygiène de vie, à des fins de santé et de bien-être.</a:t>
            </a:r>
          </a:p>
          <a:p>
            <a:r>
              <a:rPr lang="fr-FR" dirty="0"/>
              <a:t>» Ne pas se mettre en danger par un engagement physique dont l’intensité excède ses qualités physiques.</a:t>
            </a:r>
          </a:p>
        </p:txBody>
      </p:sp>
    </p:spTree>
    <p:extLst>
      <p:ext uri="{BB962C8B-B14F-4D97-AF65-F5344CB8AC3E}">
        <p14:creationId xmlns:p14="http://schemas.microsoft.com/office/powerpoint/2010/main" val="22188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" y="574766"/>
            <a:ext cx="12190872" cy="5708997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39636" y="574765"/>
            <a:ext cx="5773782" cy="570899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S’approprier une culture physique sportive et artistique</a:t>
            </a:r>
          </a:p>
          <a:p>
            <a:r>
              <a:rPr lang="fr-FR" sz="2400" dirty="0"/>
              <a:t>» Découvrir la variété des activités et des spectacles sportifs.</a:t>
            </a:r>
          </a:p>
          <a:p>
            <a:r>
              <a:rPr lang="fr-FR" sz="2400" dirty="0"/>
              <a:t>» Exprimer des intentions et des émotions par son corps dans un projet artistique individuel ou collectif.</a:t>
            </a:r>
          </a:p>
        </p:txBody>
      </p:sp>
    </p:spTree>
    <p:extLst>
      <p:ext uri="{BB962C8B-B14F-4D97-AF65-F5344CB8AC3E}">
        <p14:creationId xmlns:p14="http://schemas.microsoft.com/office/powerpoint/2010/main" val="9901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Cycle 2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Ce </a:t>
            </a:r>
            <a:r>
              <a:rPr lang="fr-FR" dirty="0"/>
              <a:t>qu’il y a à apprendre dans le champ d’apprentissage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S’exprimer devant les autres par une prestation artistique et/ou acrobatique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75" y="174625"/>
            <a:ext cx="6343650" cy="12001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648611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4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81"/>
            <a:ext cx="12195276" cy="47355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0794"/>
            <a:ext cx="12192000" cy="16897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389" y="650056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9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Cycle </a:t>
            </a:r>
            <a:r>
              <a:rPr lang="fr-FR" dirty="0" smtClean="0"/>
              <a:t>3 </a:t>
            </a:r>
            <a:r>
              <a:rPr lang="fr-FR" dirty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Ce </a:t>
            </a:r>
            <a:r>
              <a:rPr lang="fr-FR" dirty="0"/>
              <a:t>qu’il y a à apprendre dans le champ d’apprentissage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S’exprimer devant les autres par une prestation artistique et/ou acrobatique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753" y="206374"/>
            <a:ext cx="6205247" cy="1127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648611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32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" y="1473200"/>
            <a:ext cx="12165780" cy="3314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648611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5" y="571500"/>
            <a:ext cx="12129245" cy="50291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648611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" y="96471"/>
            <a:ext cx="12151221" cy="6294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648611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9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62"/>
            <a:ext cx="12192000" cy="645249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648611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de la gymnastique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FFGym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b="1" dirty="0"/>
              <a:t>gymnastique</a:t>
            </a:r>
            <a:r>
              <a:rPr lang="fr-FR" dirty="0"/>
              <a:t> désigne à la fois un </a:t>
            </a:r>
            <a:r>
              <a:rPr lang="fr-FR" dirty="0" smtClean="0"/>
              <a:t>sport </a:t>
            </a:r>
            <a:r>
              <a:rPr lang="fr-FR" dirty="0"/>
              <a:t>et un ensemble </a:t>
            </a:r>
            <a:r>
              <a:rPr lang="fr-FR" dirty="0" smtClean="0"/>
              <a:t>d’exercices physiques consistant </a:t>
            </a:r>
            <a:r>
              <a:rPr lang="fr-FR" dirty="0"/>
              <a:t>à réaliser des </a:t>
            </a:r>
            <a:r>
              <a:rPr lang="fr-FR" dirty="0" smtClean="0"/>
              <a:t>mouvements alliant force, agilité, souplesse, équilibre </a:t>
            </a:r>
            <a:r>
              <a:rPr lang="fr-FR" dirty="0"/>
              <a:t>et </a:t>
            </a:r>
            <a:r>
              <a:rPr lang="fr-FR" dirty="0" smtClean="0"/>
              <a:t>coordination, </a:t>
            </a:r>
            <a:r>
              <a:rPr lang="fr-FR" dirty="0"/>
              <a:t>parfois au moyen </a:t>
            </a:r>
            <a:r>
              <a:rPr lang="fr-FR" dirty="0" smtClean="0"/>
              <a:t>d’engins </a:t>
            </a:r>
            <a:r>
              <a:rPr lang="fr-FR" dirty="0"/>
              <a:t>spécifiques.</a:t>
            </a:r>
            <a:endParaRPr lang="fr-FR" dirty="0" smtClean="0"/>
          </a:p>
          <a:p>
            <a:r>
              <a:rPr lang="fr-FR" dirty="0" smtClean="0"/>
              <a:t>À l’école</a:t>
            </a:r>
          </a:p>
          <a:p>
            <a:pPr marL="0" indent="0">
              <a:buNone/>
            </a:pPr>
            <a:r>
              <a:rPr lang="fr-FR" dirty="0"/>
              <a:t>Activité physique de production de formes corporelles inhabituelles réalisées dans le but d’être vues et/ou jugées selon un code admis par les pratiquants. Le code hiérarchise les productions et objective le jugement.</a:t>
            </a:r>
          </a:p>
        </p:txBody>
      </p:sp>
    </p:spTree>
    <p:extLst>
      <p:ext uri="{BB962C8B-B14F-4D97-AF65-F5344CB8AC3E}">
        <p14:creationId xmlns:p14="http://schemas.microsoft.com/office/powerpoint/2010/main" val="65130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Contribution du champ d’apprentissage 3 aux compétences générales et aux domaines du socle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S’exprimer devant les autres par une prestation artistique et/ou acrobatique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01" y="6388101"/>
            <a:ext cx="8060400" cy="3730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768" y="1"/>
            <a:ext cx="5941231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96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0476"/>
          <a:stretch/>
        </p:blipFill>
        <p:spPr>
          <a:xfrm>
            <a:off x="58731" y="977900"/>
            <a:ext cx="12133269" cy="4775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9" y="6486112"/>
            <a:ext cx="80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25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28200" cy="917575"/>
          </a:xfrm>
        </p:spPr>
        <p:txBody>
          <a:bodyPr/>
          <a:lstStyle/>
          <a:p>
            <a:r>
              <a:rPr lang="fr-FR" dirty="0" smtClean="0"/>
              <a:t>Les activités gymniques au cycle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74801"/>
            <a:ext cx="9728200" cy="502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La richesse motrice des activités gymniques permet aux élèves de cycle 2 de </a:t>
            </a:r>
            <a:r>
              <a:rPr lang="fr-FR" b="1" dirty="0"/>
              <a:t>développer de </a:t>
            </a:r>
            <a:r>
              <a:rPr lang="fr-FR" b="1" dirty="0" smtClean="0"/>
              <a:t>nouvelles </a:t>
            </a:r>
            <a:r>
              <a:rPr lang="fr-FR" b="1" dirty="0"/>
              <a:t>ressources et des repères </a:t>
            </a:r>
            <a:r>
              <a:rPr lang="fr-FR" dirty="0"/>
              <a:t>afin de se mobiliser dans des situations inhabituelles.</a:t>
            </a:r>
          </a:p>
          <a:p>
            <a:pPr marL="0" indent="0" algn="just">
              <a:buNone/>
            </a:pPr>
            <a:r>
              <a:rPr lang="fr-FR" dirty="0"/>
              <a:t>Tourner, sauter, se renverser, voler impliquent la mobilisation de </a:t>
            </a:r>
            <a:r>
              <a:rPr lang="fr-FR" b="1" dirty="0"/>
              <a:t>ressources proprioceptives </a:t>
            </a:r>
            <a:r>
              <a:rPr lang="fr-FR" dirty="0" smtClean="0"/>
              <a:t>(</a:t>
            </a:r>
            <a:r>
              <a:rPr lang="fr-FR" dirty="0"/>
              <a:t>gainage, verrouillage articulaire), </a:t>
            </a:r>
            <a:r>
              <a:rPr lang="fr-FR" b="1" dirty="0"/>
              <a:t>perceptivo-motrices</a:t>
            </a:r>
            <a:r>
              <a:rPr lang="fr-FR" dirty="0"/>
              <a:t> (repères sur soi, sur l’extérieur), </a:t>
            </a:r>
            <a:r>
              <a:rPr lang="fr-FR" b="1" dirty="0" smtClean="0"/>
              <a:t>affectives</a:t>
            </a:r>
            <a:r>
              <a:rPr lang="fr-FR" dirty="0" smtClean="0"/>
              <a:t> </a:t>
            </a:r>
            <a:r>
              <a:rPr lang="fr-FR" dirty="0"/>
              <a:t>(surmonter sa peur, oser faire et se montrer) et </a:t>
            </a:r>
            <a:r>
              <a:rPr lang="fr-FR" b="1" dirty="0"/>
              <a:t>motrices</a:t>
            </a:r>
            <a:r>
              <a:rPr lang="fr-FR" dirty="0"/>
              <a:t> (coordinations motrices, </a:t>
            </a:r>
            <a:r>
              <a:rPr lang="fr-FR" dirty="0" smtClean="0"/>
              <a:t>équilibres</a:t>
            </a:r>
            <a:r>
              <a:rPr lang="fr-FR" dirty="0"/>
              <a:t>).</a:t>
            </a:r>
          </a:p>
          <a:p>
            <a:pPr marL="0" indent="0" algn="just">
              <a:buNone/>
            </a:pPr>
            <a:r>
              <a:rPr lang="fr-FR" dirty="0"/>
              <a:t>Le cycle 2 représente l’âge idéal pour le développement de ces nouvelles ressources afin de </a:t>
            </a:r>
            <a:r>
              <a:rPr lang="fr-FR" dirty="0" smtClean="0"/>
              <a:t>permettre </a:t>
            </a:r>
            <a:r>
              <a:rPr lang="fr-FR" dirty="0"/>
              <a:t>à l’élève d’enrichir son répertoire moteur à travers la </a:t>
            </a:r>
            <a:r>
              <a:rPr lang="fr-FR" b="1" dirty="0"/>
              <a:t>réalisation d’actions de plus </a:t>
            </a:r>
            <a:r>
              <a:rPr lang="fr-FR" b="1" dirty="0" smtClean="0"/>
              <a:t>en </a:t>
            </a:r>
            <a:r>
              <a:rPr lang="fr-FR" b="1" dirty="0"/>
              <a:t>plus tournées, renversées, aériennes, manuelles et coordonnées</a:t>
            </a:r>
          </a:p>
          <a:p>
            <a:pPr algn="just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078" y="1"/>
            <a:ext cx="134192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2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Essence de 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Au cycle 2</a:t>
            </a:r>
          </a:p>
          <a:p>
            <a:pPr marL="0" indent="0">
              <a:buNone/>
            </a:pPr>
            <a:r>
              <a:rPr lang="fr-FR" dirty="0"/>
              <a:t>La gymnastique sportive permet à l’enfant :</a:t>
            </a:r>
          </a:p>
          <a:p>
            <a:r>
              <a:rPr lang="fr-FR" dirty="0" smtClean="0"/>
              <a:t>de </a:t>
            </a:r>
            <a:r>
              <a:rPr lang="fr-FR" dirty="0"/>
              <a:t>structurer des formes corporelles libres ou imposées, réalisées en toute sécurité matérielle ou affective dans un environnement aménagé,</a:t>
            </a:r>
          </a:p>
          <a:p>
            <a:r>
              <a:rPr lang="fr-FR" dirty="0" smtClean="0"/>
              <a:t>d’oser </a:t>
            </a:r>
            <a:r>
              <a:rPr lang="fr-FR" dirty="0"/>
              <a:t>réaliser des enchaînements simples au sol ou sur agrès,</a:t>
            </a:r>
          </a:p>
          <a:p>
            <a:r>
              <a:rPr lang="fr-FR" dirty="0" smtClean="0"/>
              <a:t>d’accepter </a:t>
            </a:r>
            <a:r>
              <a:rPr lang="fr-FR" dirty="0"/>
              <a:t>d’être vu et jugé en référence à un code.</a:t>
            </a:r>
          </a:p>
          <a:p>
            <a:pPr marL="0" indent="0">
              <a:buNone/>
            </a:pPr>
            <a:r>
              <a:rPr lang="fr-FR" b="1" dirty="0"/>
              <a:t>Au cycle 3</a:t>
            </a:r>
          </a:p>
          <a:p>
            <a:pPr marL="0" indent="0">
              <a:buNone/>
            </a:pPr>
            <a:r>
              <a:rPr lang="fr-FR" dirty="0"/>
              <a:t>La gymnastique sportive est une activité de production de formes corporelles inhabituelles (libres ou imposées), réalisées dans le but d’être vues et/ou </a:t>
            </a:r>
            <a:r>
              <a:rPr lang="fr-FR" dirty="0" smtClean="0"/>
              <a:t>jugées en </a:t>
            </a:r>
            <a:r>
              <a:rPr lang="fr-FR" dirty="0"/>
              <a:t>référence à un code admis par les pratiquants</a:t>
            </a:r>
          </a:p>
        </p:txBody>
      </p:sp>
    </p:spTree>
    <p:extLst>
      <p:ext uri="{BB962C8B-B14F-4D97-AF65-F5344CB8AC3E}">
        <p14:creationId xmlns:p14="http://schemas.microsoft.com/office/powerpoint/2010/main" val="237982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47661"/>
            <a:ext cx="10515600" cy="1036639"/>
          </a:xfrm>
        </p:spPr>
        <p:txBody>
          <a:bodyPr/>
          <a:lstStyle/>
          <a:p>
            <a:r>
              <a:rPr lang="fr-FR" b="1" i="1" dirty="0"/>
              <a:t>Enjeux de </a:t>
            </a:r>
            <a:r>
              <a:rPr lang="fr-FR" b="1" i="1" dirty="0" smtClean="0"/>
              <a:t>l’activité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47824"/>
            <a:ext cx="10515600" cy="4816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La </a:t>
            </a:r>
            <a:r>
              <a:rPr lang="fr-FR" dirty="0"/>
              <a:t>pratique de la gymnastique durant la scolarité permet :</a:t>
            </a:r>
          </a:p>
          <a:p>
            <a:r>
              <a:rPr lang="fr-FR" dirty="0" smtClean="0"/>
              <a:t>d’accepter </a:t>
            </a:r>
            <a:r>
              <a:rPr lang="fr-FR" dirty="0"/>
              <a:t>de prendre et de maîtriser des risques</a:t>
            </a:r>
          </a:p>
          <a:p>
            <a:pPr lvl="0"/>
            <a:r>
              <a:rPr lang="fr-FR" dirty="0" smtClean="0"/>
              <a:t>de connaître et d’accepter son corps.</a:t>
            </a:r>
          </a:p>
          <a:p>
            <a:pPr lvl="1"/>
            <a:r>
              <a:rPr lang="fr-FR" dirty="0"/>
              <a:t>Passer d’une prise d’informations extéroceptives et/ou proprioceptives </a:t>
            </a:r>
          </a:p>
          <a:p>
            <a:pPr lvl="1"/>
            <a:r>
              <a:rPr lang="fr-FR" dirty="0"/>
              <a:t>Remettre en cause l’équilibre vertical du bipède terrien </a:t>
            </a:r>
            <a:endParaRPr lang="fr-FR" dirty="0" smtClean="0"/>
          </a:p>
          <a:p>
            <a:pPr lvl="1"/>
            <a:r>
              <a:rPr lang="fr-FR" dirty="0" smtClean="0"/>
              <a:t>Complexifier les </a:t>
            </a:r>
            <a:r>
              <a:rPr lang="fr-FR" dirty="0"/>
              <a:t>actions motrices </a:t>
            </a:r>
            <a:endParaRPr lang="fr-FR" dirty="0" smtClean="0"/>
          </a:p>
          <a:p>
            <a:r>
              <a:rPr lang="fr-FR" dirty="0" smtClean="0"/>
              <a:t>d’agir </a:t>
            </a:r>
            <a:r>
              <a:rPr lang="fr-FR" dirty="0" smtClean="0"/>
              <a:t>et de se surpasser dans des situations gymniques et des espaces variés et complexes.</a:t>
            </a:r>
          </a:p>
          <a:p>
            <a:pPr lvl="1"/>
            <a:r>
              <a:rPr lang="fr-FR" dirty="0"/>
              <a:t>Gérer l’effort pour la réalisation d’enchaînements d’actions dynamiques et originales</a:t>
            </a:r>
          </a:p>
          <a:p>
            <a:pPr lvl="1"/>
            <a:r>
              <a:rPr lang="fr-FR" dirty="0" smtClean="0"/>
              <a:t>Contrôler ses émotions</a:t>
            </a:r>
          </a:p>
          <a:p>
            <a:r>
              <a:rPr lang="fr-FR" dirty="0"/>
              <a:t>de diversifier et d’enrichir ses modes de communication (productions individuelles ou collectives)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d’accepter </a:t>
            </a:r>
            <a:r>
              <a:rPr lang="fr-FR" dirty="0" smtClean="0">
                <a:solidFill>
                  <a:prstClr val="black"/>
                </a:solidFill>
              </a:rPr>
              <a:t>des </a:t>
            </a:r>
            <a:r>
              <a:rPr lang="fr-FR" dirty="0">
                <a:solidFill>
                  <a:prstClr val="black"/>
                </a:solidFill>
              </a:rPr>
              <a:t>rôles sociaux différents </a:t>
            </a:r>
            <a:r>
              <a:rPr lang="fr-FR" dirty="0" smtClean="0">
                <a:solidFill>
                  <a:prstClr val="black"/>
                </a:solidFill>
              </a:rPr>
              <a:t>(gymnaste, spectateur, </a:t>
            </a:r>
            <a:r>
              <a:rPr lang="fr-FR" dirty="0" smtClean="0">
                <a:solidFill>
                  <a:prstClr val="black"/>
                </a:solidFill>
              </a:rPr>
              <a:t>juge</a:t>
            </a:r>
            <a:r>
              <a:rPr lang="fr-FR" dirty="0">
                <a:solidFill>
                  <a:prstClr val="black"/>
                </a:solidFill>
              </a:rPr>
              <a:t>)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4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Traitement didactique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b="1" dirty="0" smtClean="0"/>
              <a:t>7 </a:t>
            </a:r>
            <a:r>
              <a:rPr lang="fr-FR" b="1" dirty="0"/>
              <a:t>familles </a:t>
            </a:r>
            <a:r>
              <a:rPr lang="fr-FR" b="1" dirty="0" smtClean="0"/>
              <a:t>d’actions : </a:t>
            </a:r>
            <a:endParaRPr lang="fr-FR" dirty="0"/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Rouler</a:t>
            </a:r>
            <a:r>
              <a:rPr lang="fr-FR" b="1" dirty="0" smtClean="0"/>
              <a:t> </a:t>
            </a:r>
            <a:r>
              <a:rPr lang="fr-FR" dirty="0"/>
              <a:t>(les rotations avants, arrières, longitudinales au sol sur support surélevé) 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Voler</a:t>
            </a:r>
            <a:r>
              <a:rPr lang="fr-FR" b="1" dirty="0">
                <a:solidFill>
                  <a:srgbClr val="FF0000"/>
                </a:solidFill>
              </a:rPr>
              <a:t>, s’envoler </a:t>
            </a:r>
            <a:r>
              <a:rPr lang="fr-FR" dirty="0"/>
              <a:t>(quitter momentanément tout appui, après une impulsion) 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Se </a:t>
            </a:r>
            <a:r>
              <a:rPr lang="fr-FR" b="1" dirty="0">
                <a:solidFill>
                  <a:srgbClr val="FF0000"/>
                </a:solidFill>
              </a:rPr>
              <a:t>déplacer, s’équilibrer </a:t>
            </a:r>
            <a:r>
              <a:rPr lang="fr-FR" dirty="0"/>
              <a:t>(sur support plus ou moins haut et étroit) 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Tourner autour, s’enrouler </a:t>
            </a:r>
            <a:r>
              <a:rPr lang="fr-FR" dirty="0"/>
              <a:t>(à partir d’appuis manuels, sur cordes ou barres) 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Franchir</a:t>
            </a:r>
            <a:r>
              <a:rPr lang="fr-FR" b="1" dirty="0" smtClean="0"/>
              <a:t> </a:t>
            </a:r>
            <a:r>
              <a:rPr lang="fr-FR" dirty="0"/>
              <a:t>(un obstacle après une impulsion des jambes et pose des mains)</a:t>
            </a:r>
            <a:r>
              <a:rPr lang="fr-FR" b="1" dirty="0"/>
              <a:t> </a:t>
            </a:r>
            <a:endParaRPr lang="fr-FR" dirty="0"/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Se </a:t>
            </a:r>
            <a:r>
              <a:rPr lang="fr-FR" b="1" dirty="0">
                <a:solidFill>
                  <a:srgbClr val="FF0000"/>
                </a:solidFill>
              </a:rPr>
              <a:t>renverser </a:t>
            </a:r>
            <a:r>
              <a:rPr lang="fr-FR" dirty="0"/>
              <a:t>(à partir d’appuis manuels, « tête en bas », sur supports variés) </a:t>
            </a:r>
          </a:p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Se </a:t>
            </a:r>
            <a:r>
              <a:rPr lang="fr-FR" b="1" dirty="0">
                <a:solidFill>
                  <a:srgbClr val="FF0000"/>
                </a:solidFill>
              </a:rPr>
              <a:t>balancer </a:t>
            </a:r>
            <a:r>
              <a:rPr lang="fr-FR" dirty="0"/>
              <a:t>(à partir d’appuis manuels, sur cordes ou barres)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56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63" t="1332" r="1030" b="1524"/>
          <a:stretch/>
        </p:blipFill>
        <p:spPr>
          <a:xfrm>
            <a:off x="1391399" y="0"/>
            <a:ext cx="9291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9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Les contraintes pédagogiques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matériel disponible et les espaces de pratiques. 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/>
              <a:t>sécurité des élèves dans le dispositif Les formes de regroupement :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nombre d’atelier est fonction du matériel et de </a:t>
            </a:r>
            <a:r>
              <a:rPr lang="fr-FR" dirty="0" smtClean="0"/>
              <a:t>l’espace disponibles.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083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La sécurité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366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0"/>
            <a:ext cx="9080500" cy="67976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36773" y="1296073"/>
            <a:ext cx="4051300" cy="14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Dans les programmes</a:t>
            </a:r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pPr algn="ctr"/>
            <a:r>
              <a:rPr lang="fr-FR" dirty="0" smtClean="0"/>
              <a:t>Généralités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479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Pistes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construction de modules C2, </a:t>
            </a:r>
            <a:r>
              <a:rPr lang="fr-FR" dirty="0" smtClean="0"/>
              <a:t>C3 </a:t>
            </a:r>
          </a:p>
          <a:p>
            <a:r>
              <a:rPr lang="fr-FR" dirty="0" smtClean="0"/>
              <a:t>travailler </a:t>
            </a:r>
            <a:r>
              <a:rPr lang="fr-FR" dirty="0"/>
              <a:t>sur la prise de risques en EPS en général et en gym en particulier (</a:t>
            </a:r>
            <a:r>
              <a:rPr lang="fr-FR" dirty="0" smtClean="0"/>
              <a:t>sécurité)</a:t>
            </a:r>
          </a:p>
          <a:p>
            <a:r>
              <a:rPr lang="fr-FR" dirty="0" smtClean="0"/>
              <a:t>faire </a:t>
            </a:r>
            <a:r>
              <a:rPr lang="fr-FR" dirty="0"/>
              <a:t>évoluer les habiletés motrices </a:t>
            </a:r>
            <a:r>
              <a:rPr lang="fr-FR" dirty="0" smtClean="0"/>
              <a:t>(fiche repères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33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08100"/>
            <a:ext cx="10515600" cy="3009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/>
              <a:t>Tout au long de la scolarité, l’EPS a pour finalité de former un </a:t>
            </a:r>
            <a:r>
              <a:rPr lang="fr-FR" b="1" dirty="0"/>
              <a:t>citoyen</a:t>
            </a:r>
            <a:r>
              <a:rPr lang="fr-FR" dirty="0"/>
              <a:t> </a:t>
            </a:r>
            <a:r>
              <a:rPr lang="fr-FR" dirty="0" smtClean="0"/>
              <a:t>lucide, autonome</a:t>
            </a:r>
            <a:r>
              <a:rPr lang="fr-FR" dirty="0"/>
              <a:t>, physiquement et socialement éduqué, dans le souci du </a:t>
            </a:r>
            <a:r>
              <a:rPr lang="fr-FR" b="1" dirty="0"/>
              <a:t>vivre ensemble</a:t>
            </a:r>
            <a:r>
              <a:rPr lang="fr-FR" dirty="0"/>
              <a:t>. </a:t>
            </a:r>
            <a:r>
              <a:rPr lang="fr-FR" dirty="0" smtClean="0"/>
              <a:t>Elle amène </a:t>
            </a:r>
            <a:r>
              <a:rPr lang="fr-FR" dirty="0"/>
              <a:t>les enfants et les adolescents à rechercher le bien-être et à se soucier de leur </a:t>
            </a:r>
            <a:r>
              <a:rPr lang="fr-FR" b="1" dirty="0"/>
              <a:t>santé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Elle assure </a:t>
            </a:r>
            <a:r>
              <a:rPr lang="fr-FR" b="1" dirty="0"/>
              <a:t>l’inclusion</a:t>
            </a:r>
            <a:r>
              <a:rPr lang="fr-FR" dirty="0"/>
              <a:t>, dans la classe, des élèves à besoins éducatifs particuliers ou </a:t>
            </a:r>
            <a:r>
              <a:rPr lang="fr-FR" dirty="0" smtClean="0"/>
              <a:t>en situation </a:t>
            </a:r>
            <a:r>
              <a:rPr lang="fr-FR" dirty="0"/>
              <a:t>de handicap. L’EPS initie au </a:t>
            </a:r>
            <a:r>
              <a:rPr lang="fr-FR" b="1" dirty="0"/>
              <a:t>plaisir</a:t>
            </a:r>
            <a:r>
              <a:rPr lang="fr-FR" dirty="0"/>
              <a:t> de la pratique sportive.</a:t>
            </a:r>
          </a:p>
        </p:txBody>
      </p:sp>
    </p:spTree>
    <p:extLst>
      <p:ext uri="{BB962C8B-B14F-4D97-AF65-F5344CB8AC3E}">
        <p14:creationId xmlns:p14="http://schemas.microsoft.com/office/powerpoint/2010/main" val="6228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44500" y="546100"/>
            <a:ext cx="5448300" cy="575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/>
              <a:t>Construire </a:t>
            </a:r>
            <a:r>
              <a:rPr lang="fr-FR" sz="2200" b="1" dirty="0"/>
              <a:t>cinq compétences </a:t>
            </a:r>
            <a:r>
              <a:rPr lang="fr-FR" sz="2200" dirty="0"/>
              <a:t>travaillées en continuité durant les différents cycles </a:t>
            </a:r>
            <a:r>
              <a:rPr lang="fr-FR" sz="2200" dirty="0" smtClean="0"/>
              <a:t>:</a:t>
            </a:r>
          </a:p>
          <a:p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Développer sa motricité </a:t>
            </a:r>
            <a:r>
              <a:rPr lang="fr-FR" sz="2200" dirty="0"/>
              <a:t>et apprendre à s’exprimer en utilisant son </a:t>
            </a:r>
            <a:r>
              <a:rPr lang="fr-FR" sz="2200" dirty="0" smtClean="0"/>
              <a:t>corps.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 smtClean="0"/>
              <a:t>S’approprier</a:t>
            </a:r>
            <a:r>
              <a:rPr lang="fr-FR" sz="2200" dirty="0" smtClean="0"/>
              <a:t> </a:t>
            </a:r>
            <a:r>
              <a:rPr lang="fr-FR" sz="2200" dirty="0"/>
              <a:t>par la pratique physique et sportive, </a:t>
            </a:r>
            <a:r>
              <a:rPr lang="fr-FR" sz="2200" b="1" dirty="0"/>
              <a:t>des méthodes et des </a:t>
            </a:r>
            <a:r>
              <a:rPr lang="fr-FR" sz="2200" b="1" dirty="0" smtClean="0"/>
              <a:t>outils.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 smtClean="0"/>
              <a:t>Partager </a:t>
            </a:r>
            <a:r>
              <a:rPr lang="fr-FR" sz="2200" b="1" dirty="0"/>
              <a:t>des règles</a:t>
            </a:r>
            <a:r>
              <a:rPr lang="fr-FR" sz="2200" dirty="0"/>
              <a:t>, </a:t>
            </a:r>
            <a:r>
              <a:rPr lang="fr-FR" sz="2200" b="1" dirty="0"/>
              <a:t>assumer des rôles et des </a:t>
            </a:r>
            <a:r>
              <a:rPr lang="fr-FR" sz="2200" b="1" dirty="0" smtClean="0"/>
              <a:t>responsabilités.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 smtClean="0"/>
              <a:t>Apprendre </a:t>
            </a:r>
            <a:r>
              <a:rPr lang="fr-FR" sz="2200" dirty="0"/>
              <a:t>à </a:t>
            </a:r>
            <a:r>
              <a:rPr lang="fr-FR" sz="2200" b="1" dirty="0"/>
              <a:t>entretenir sa santé </a:t>
            </a:r>
            <a:r>
              <a:rPr lang="fr-FR" sz="2200" dirty="0"/>
              <a:t>par une activité physique </a:t>
            </a:r>
            <a:r>
              <a:rPr lang="fr-FR" sz="2200" dirty="0" smtClean="0"/>
              <a:t>régulière.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 smtClean="0"/>
              <a:t>S’approprier </a:t>
            </a:r>
            <a:r>
              <a:rPr lang="fr-FR" sz="2200" b="1" dirty="0"/>
              <a:t>une culture </a:t>
            </a:r>
            <a:r>
              <a:rPr lang="fr-FR" sz="2200" dirty="0"/>
              <a:t>physique sportive et artistique.</a:t>
            </a:r>
          </a:p>
          <a:p>
            <a:pPr algn="ctr"/>
            <a:endParaRPr lang="fr-FR" sz="2200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35700" y="546100"/>
            <a:ext cx="5448300" cy="5753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/>
              <a:t>Parcours de formation constitué de </a:t>
            </a:r>
            <a:r>
              <a:rPr lang="fr-FR" sz="2200" b="1" dirty="0"/>
              <a:t>quatre champs d’apprentissage </a:t>
            </a:r>
            <a:r>
              <a:rPr lang="fr-FR" sz="2200" dirty="0"/>
              <a:t>complémentaires </a:t>
            </a:r>
            <a:r>
              <a:rPr lang="fr-FR" sz="2200" dirty="0" smtClean="0"/>
              <a:t>:</a:t>
            </a:r>
          </a:p>
          <a:p>
            <a:endParaRPr lang="fr-F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/>
              <a:t>Produire une performance optimale, mesurable à une échéance </a:t>
            </a:r>
            <a:r>
              <a:rPr lang="fr-FR" sz="2200" dirty="0" smtClean="0"/>
              <a:t>donnée.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 smtClean="0"/>
              <a:t>Adapter </a:t>
            </a:r>
            <a:r>
              <a:rPr lang="fr-FR" sz="2200" dirty="0"/>
              <a:t>ses déplacements à des environnements </a:t>
            </a:r>
            <a:r>
              <a:rPr lang="fr-FR" sz="2200" dirty="0" smtClean="0"/>
              <a:t>variés.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b="1" dirty="0" smtClean="0"/>
              <a:t>S’exprimer </a:t>
            </a:r>
            <a:r>
              <a:rPr lang="fr-FR" sz="2200" b="1" dirty="0"/>
              <a:t>devant les autres par une prestation artistique et/ou </a:t>
            </a:r>
            <a:r>
              <a:rPr lang="fr-FR" sz="2200" b="1" dirty="0" smtClean="0"/>
              <a:t>acrobatique.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200" dirty="0" smtClean="0"/>
              <a:t>Conduire </a:t>
            </a:r>
            <a:r>
              <a:rPr lang="fr-FR" sz="2200" dirty="0"/>
              <a:t>et maitriser un affrontement collectif ou interindividuel.</a:t>
            </a:r>
          </a:p>
        </p:txBody>
      </p:sp>
    </p:spTree>
    <p:extLst>
      <p:ext uri="{BB962C8B-B14F-4D97-AF65-F5344CB8AC3E}">
        <p14:creationId xmlns:p14="http://schemas.microsoft.com/office/powerpoint/2010/main" val="243383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Spécificités du cycle </a:t>
            </a:r>
            <a:r>
              <a:rPr lang="fr-FR" b="1" dirty="0" smtClean="0"/>
              <a:t>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9175" y="5310981"/>
            <a:ext cx="10515600" cy="9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À </a:t>
            </a:r>
            <a:r>
              <a:rPr lang="fr-FR" dirty="0"/>
              <a:t>l’issue du cycle 2, les </a:t>
            </a:r>
            <a:r>
              <a:rPr lang="fr-FR" dirty="0" smtClean="0"/>
              <a:t>élèves ont </a:t>
            </a:r>
            <a:r>
              <a:rPr lang="fr-FR" dirty="0"/>
              <a:t>acquis des </a:t>
            </a:r>
            <a:r>
              <a:rPr lang="fr-FR" b="1" dirty="0"/>
              <a:t>habiletés motrices </a:t>
            </a:r>
            <a:r>
              <a:rPr lang="fr-FR" dirty="0"/>
              <a:t>essentielles à la suite de leur parcours en EPS.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15950" y="1497807"/>
            <a:ext cx="362585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élèves s’engagent </a:t>
            </a:r>
            <a:r>
              <a:rPr lang="fr-FR" b="1" dirty="0"/>
              <a:t>spontanément</a:t>
            </a:r>
            <a:r>
              <a:rPr lang="fr-FR" dirty="0"/>
              <a:t> et avec </a:t>
            </a:r>
            <a:r>
              <a:rPr lang="fr-FR" b="1" dirty="0"/>
              <a:t>plaisir</a:t>
            </a:r>
            <a:r>
              <a:rPr lang="fr-FR" dirty="0"/>
              <a:t> dans l’activité physique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312150" y="1497807"/>
            <a:ext cx="362585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</a:t>
            </a:r>
            <a:r>
              <a:rPr lang="fr-FR" dirty="0" smtClean="0"/>
              <a:t>élèves développent </a:t>
            </a:r>
            <a:r>
              <a:rPr lang="fr-FR" dirty="0"/>
              <a:t>leur motricité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4464050" y="1497807"/>
            <a:ext cx="362585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élèves construisent un langage </a:t>
            </a:r>
            <a:r>
              <a:rPr lang="fr-FR" dirty="0" smtClean="0"/>
              <a:t>corporel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428875" y="3216672"/>
            <a:ext cx="362585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élèves apprennent à verbaliser les émotions ressenties et actions </a:t>
            </a:r>
            <a:r>
              <a:rPr lang="fr-FR" dirty="0" smtClean="0"/>
              <a:t>réalisées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99225" y="3216672"/>
            <a:ext cx="3625850" cy="148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élèves accèdent à des valeurs morales et sociales (respect de règles, respect de soi-même et </a:t>
            </a:r>
            <a:r>
              <a:rPr lang="fr-FR" dirty="0" smtClean="0"/>
              <a:t>d’autrui)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66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b="1" dirty="0" smtClean="0"/>
              <a:t>Croisements entre enseignements au cycle 3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968500" y="1525585"/>
            <a:ext cx="2997200" cy="2348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langage </a:t>
            </a:r>
            <a:r>
              <a:rPr lang="fr-FR" sz="2000" b="1" dirty="0" smtClean="0"/>
              <a:t>oral</a:t>
            </a:r>
          </a:p>
          <a:p>
            <a:pPr algn="ctr"/>
            <a:r>
              <a:rPr lang="fr-FR" sz="2000" dirty="0" smtClean="0"/>
              <a:t>vocabulaire </a:t>
            </a:r>
            <a:r>
              <a:rPr lang="fr-FR" sz="2000" dirty="0"/>
              <a:t>adapté, </a:t>
            </a:r>
            <a:r>
              <a:rPr lang="fr-FR" sz="2000" dirty="0" smtClean="0"/>
              <a:t>spécifique pour décrire, pour exprimer des émotions, pour communiquer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864350" y="1525586"/>
            <a:ext cx="2990850" cy="2348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Mathématiques</a:t>
            </a:r>
            <a:r>
              <a:rPr lang="fr-FR" dirty="0" smtClean="0"/>
              <a:t> pour représenter </a:t>
            </a:r>
            <a:r>
              <a:rPr lang="fr-FR" dirty="0"/>
              <a:t>l</a:t>
            </a:r>
            <a:r>
              <a:rPr lang="fr-FR" dirty="0" smtClean="0"/>
              <a:t>es performances, leur évolution, comparer, repérer (</a:t>
            </a:r>
            <a:r>
              <a:rPr lang="fr-FR" b="1" dirty="0" smtClean="0"/>
              <a:t>géographie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25500" y="4123532"/>
            <a:ext cx="2641600" cy="207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Sciences</a:t>
            </a:r>
            <a:r>
              <a:rPr lang="fr-FR" sz="2000" dirty="0" smtClean="0"/>
              <a:t> pour éduquer à la santé, à la sécurité</a:t>
            </a:r>
            <a:endParaRPr lang="fr-FR" sz="20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775200" y="4117976"/>
            <a:ext cx="2641600" cy="2075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EMC</a:t>
            </a:r>
            <a:r>
              <a:rPr lang="fr-FR" sz="2000" dirty="0" smtClean="0"/>
              <a:t> pour adopter des comportements citoyens (respect, bienveillance, différence), organiser des rencontres</a:t>
            </a:r>
            <a:endParaRPr lang="fr-FR" sz="20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8712200" y="4117976"/>
            <a:ext cx="2641600" cy="2093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LVE</a:t>
            </a:r>
            <a:r>
              <a:rPr lang="fr-FR" sz="2000" dirty="0" smtClean="0"/>
              <a:t> pour donner les consignes, commenter, présenter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7664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" y="656145"/>
            <a:ext cx="12166598" cy="5406246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695406" y="4454433"/>
            <a:ext cx="6496594" cy="216843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/>
              <a:t>Développer sa motricité et construire un langage du corps</a:t>
            </a:r>
          </a:p>
          <a:p>
            <a:r>
              <a:rPr lang="fr-FR" sz="2000" dirty="0"/>
              <a:t>» Prendre conscience des différentes ressources à mobiliser pour agir avec son corps.</a:t>
            </a:r>
          </a:p>
          <a:p>
            <a:r>
              <a:rPr lang="fr-FR" sz="2000" dirty="0"/>
              <a:t>» Adapter sa motricité à des environnements variés.</a:t>
            </a:r>
          </a:p>
          <a:p>
            <a:r>
              <a:rPr lang="fr-FR" sz="2000" dirty="0"/>
              <a:t>» S’exprimer par son corps et accepter de se montrer à autrui.</a:t>
            </a:r>
          </a:p>
        </p:txBody>
      </p:sp>
    </p:spTree>
    <p:extLst>
      <p:ext uri="{BB962C8B-B14F-4D97-AF65-F5344CB8AC3E}">
        <p14:creationId xmlns:p14="http://schemas.microsoft.com/office/powerpoint/2010/main" val="320387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600"/>
            <a:ext cx="12127486" cy="5660201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6244046" y="1750423"/>
            <a:ext cx="5159828" cy="3997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/>
              <a:t>S’approprier seul ou à plusieurs par la pratique, les </a:t>
            </a:r>
            <a:r>
              <a:rPr lang="fr-FR" sz="2400" b="1" dirty="0" smtClean="0"/>
              <a:t>méthodes et </a:t>
            </a:r>
            <a:r>
              <a:rPr lang="fr-FR" sz="2400" b="1" dirty="0"/>
              <a:t>outils pour apprendre</a:t>
            </a:r>
          </a:p>
          <a:p>
            <a:r>
              <a:rPr lang="fr-FR" sz="2400" dirty="0"/>
              <a:t>» Apprendre par essai-erreur en utilisant les effets de son action.</a:t>
            </a:r>
          </a:p>
          <a:p>
            <a:r>
              <a:rPr lang="fr-FR" sz="2400" dirty="0"/>
              <a:t>» Apprendre à planifier son action avant de la réaliser.</a:t>
            </a:r>
          </a:p>
        </p:txBody>
      </p:sp>
    </p:spTree>
    <p:extLst>
      <p:ext uri="{BB962C8B-B14F-4D97-AF65-F5344CB8AC3E}">
        <p14:creationId xmlns:p14="http://schemas.microsoft.com/office/powerpoint/2010/main" val="2320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1209</Words>
  <Application>Microsoft Office PowerPoint</Application>
  <PresentationFormat>Grand écran</PresentationFormat>
  <Paragraphs>103</Paragraphs>
  <Slides>30</Slides>
  <Notes>0</Notes>
  <HiddenSlides>6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Thème Office</vt:lpstr>
      <vt:lpstr>Gymnastique</vt:lpstr>
      <vt:lpstr>Définition de la gymnastique</vt:lpstr>
      <vt:lpstr>Dans les programmes</vt:lpstr>
      <vt:lpstr>Présentation PowerPoint</vt:lpstr>
      <vt:lpstr>Présentation PowerPoint</vt:lpstr>
      <vt:lpstr>Spécificités du cycle 2</vt:lpstr>
      <vt:lpstr>Croisements entre enseignements au cycle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Cycle 2 :  Ce qu’il y a à apprendre dans le champ d’apprentissage 3</vt:lpstr>
      <vt:lpstr>Présentation PowerPoint</vt:lpstr>
      <vt:lpstr>Cycle 3 :  Ce qu’il y a à apprendre dans le champ d’apprentissage 3</vt:lpstr>
      <vt:lpstr>Présentation PowerPoint</vt:lpstr>
      <vt:lpstr>Présentation PowerPoint</vt:lpstr>
      <vt:lpstr>Présentation PowerPoint</vt:lpstr>
      <vt:lpstr>Présentation PowerPoint</vt:lpstr>
      <vt:lpstr>Contribution du champ d’apprentissage 3 aux compétences générales et aux domaines du socle </vt:lpstr>
      <vt:lpstr>Présentation PowerPoint</vt:lpstr>
      <vt:lpstr>Les activités gymniques au cycle 2</vt:lpstr>
      <vt:lpstr>Essence de l’activité</vt:lpstr>
      <vt:lpstr>Enjeux de l’activité</vt:lpstr>
      <vt:lpstr>Traitement didactique </vt:lpstr>
      <vt:lpstr>Présentation PowerPoint</vt:lpstr>
      <vt:lpstr>Les contraintes pédagogiques</vt:lpstr>
      <vt:lpstr>La sécurité</vt:lpstr>
      <vt:lpstr>Présentation PowerPoint</vt:lpstr>
      <vt:lpstr>Pistes de travail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Gymnastique</dc:title>
  <dc:creator>Fanny ROUSSEAU</dc:creator>
  <cp:lastModifiedBy>Fanny ROUSSEAU</cp:lastModifiedBy>
  <cp:revision>48</cp:revision>
  <dcterms:created xsi:type="dcterms:W3CDTF">2019-02-08T14:09:13Z</dcterms:created>
  <dcterms:modified xsi:type="dcterms:W3CDTF">2019-03-25T14:26:45Z</dcterms:modified>
</cp:coreProperties>
</file>