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  <p:sldId id="281" r:id="rId20"/>
    <p:sldId id="282" r:id="rId21"/>
    <p:sldId id="275" r:id="rId22"/>
    <p:sldId id="279" r:id="rId23"/>
    <p:sldId id="278" r:id="rId24"/>
    <p:sldId id="283" r:id="rId25"/>
    <p:sldId id="284" r:id="rId26"/>
    <p:sldId id="285" r:id="rId27"/>
    <p:sldId id="287" r:id="rId28"/>
    <p:sldId id="288" r:id="rId29"/>
    <p:sldId id="289" r:id="rId30"/>
    <p:sldId id="291" r:id="rId31"/>
    <p:sldId id="292" r:id="rId32"/>
    <p:sldId id="290" r:id="rId33"/>
    <p:sldId id="293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1" r:id="rId45"/>
    <p:sldId id="322" r:id="rId46"/>
    <p:sldId id="323" r:id="rId47"/>
    <p:sldId id="324" r:id="rId48"/>
    <p:sldId id="325" r:id="rId49"/>
    <p:sldId id="326" r:id="rId50"/>
    <p:sldId id="328" r:id="rId51"/>
    <p:sldId id="327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38" r:id="rId61"/>
    <p:sldId id="337" r:id="rId62"/>
    <p:sldId id="341" r:id="rId63"/>
    <p:sldId id="340" r:id="rId64"/>
    <p:sldId id="339" r:id="rId65"/>
    <p:sldId id="342" r:id="rId66"/>
    <p:sldId id="345" r:id="rId67"/>
    <p:sldId id="343" r:id="rId68"/>
    <p:sldId id="344" r:id="rId69"/>
    <p:sldId id="346" r:id="rId7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rco" initials="c" lastIdx="1" clrIdx="0">
    <p:extLst>
      <p:ext uri="{19B8F6BF-5375-455C-9EA6-DF929625EA0E}">
        <p15:presenceInfo xmlns:p15="http://schemas.microsoft.com/office/powerpoint/2012/main" userId="circ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18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18.w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68B42-5123-440D-B58E-05845E40B72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5E3E2-C345-4879-AB72-73F161A44B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8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549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163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259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114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685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248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882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62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17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752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78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794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709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680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963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693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343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796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613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002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756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603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400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473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8707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161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950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624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56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497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1926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45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78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889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9763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3622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007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970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7727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3737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6958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866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0817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29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1093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2085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4792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589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3926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950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615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0156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7817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2289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96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20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032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081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utilisant l’outil de la mallette mathématique 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F9A-E3B6-44B9-86F0-5CA1BF7C533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24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51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63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658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4" y="-15954"/>
            <a:ext cx="12260688" cy="68899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" y="5240886"/>
            <a:ext cx="1253067" cy="10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0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54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99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48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49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09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47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06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59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BDEF0-0653-4CA0-82F7-166D0E24EB59}" type="datetimeFigureOut">
              <a:rPr lang="fr-FR" smtClean="0"/>
              <a:t>26/03/2019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92C72-E412-499F-B2E3-70C9295112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71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w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13.xml"/><Relationship Id="rId7" Type="http://schemas.openxmlformats.org/officeDocument/2006/relationships/slide" Target="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jpg"/><Relationship Id="rId9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6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7.gif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0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6.jpeg"/><Relationship Id="rId4" Type="http://schemas.openxmlformats.org/officeDocument/2006/relationships/image" Target="../media/image34.gi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8.wmf"/><Relationship Id="rId11" Type="http://schemas.openxmlformats.org/officeDocument/2006/relationships/image" Target="../media/image42.jpe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41.jpeg"/><Relationship Id="rId4" Type="http://schemas.openxmlformats.org/officeDocument/2006/relationships/image" Target="../media/image37.gif"/><Relationship Id="rId9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7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6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6.vml"/><Relationship Id="rId6" Type="http://schemas.openxmlformats.org/officeDocument/2006/relationships/hyperlink" Target="130122%20Exemples%20Ateliers%20Gym%20C2.pdf" TargetMode="Externa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6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9.jpe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58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8.vml"/><Relationship Id="rId6" Type="http://schemas.openxmlformats.org/officeDocument/2006/relationships/hyperlink" Target="Actions%20motrices%20sans%20mat&#233;riel.pdf" TargetMode="Externa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6.bin"/><Relationship Id="rId4" Type="http://schemas.openxmlformats.org/officeDocument/2006/relationships/hyperlink" Target="Mon_cahier_du_gymnaste.pdf" TargetMode="External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23593" y="234523"/>
            <a:ext cx="938048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fr-FR" altLang="fr-FR" sz="4400" b="1" dirty="0" smtClean="0">
                <a:latin typeface="Arial Black" panose="020B0A04020102020204" pitchFamily="34" charset="0"/>
              </a:rPr>
              <a:t>La gymnastique  </a:t>
            </a:r>
            <a:endParaRPr lang="fr-FR" altLang="fr-FR" sz="4400" b="1" dirty="0">
              <a:latin typeface="Arial Black" panose="020B0A04020102020204" pitchFamily="34" charset="0"/>
            </a:endParaRPr>
          </a:p>
          <a:p>
            <a:pPr algn="ctr" eaLnBrk="1" hangingPunct="1">
              <a:spcBef>
                <a:spcPts val="1200"/>
              </a:spcBef>
            </a:pPr>
            <a:r>
              <a:rPr lang="fr-FR" altLang="fr-FR" sz="4400" b="1" smtClean="0">
                <a:latin typeface="Arial Black" panose="020B0A04020102020204" pitchFamily="34" charset="0"/>
              </a:rPr>
              <a:t>                      </a:t>
            </a:r>
            <a:r>
              <a:rPr lang="fr-FR" altLang="fr-FR" sz="4400" b="1" smtClean="0">
                <a:latin typeface="Arial Black" panose="020B0A04020102020204" pitchFamily="34" charset="0"/>
              </a:rPr>
              <a:t>aux cycles 2 &amp; 3</a:t>
            </a:r>
            <a:endParaRPr lang="fr-FR" altLang="fr-FR" sz="4400" b="1" dirty="0">
              <a:latin typeface="Arial Black" panose="020B0A040201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738527" y="5973805"/>
            <a:ext cx="46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Bellegarde, 29 mars 2019</a:t>
            </a:r>
            <a:endParaRPr lang="fr-FR" alt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82" y="2155145"/>
            <a:ext cx="4731327" cy="35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Barre fixe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236869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Élans circulaires</a:t>
            </a:r>
            <a:endParaRPr lang="fr-FR" altLang="fr-F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3144557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Balancés</a:t>
            </a:r>
            <a:endParaRPr lang="fr-FR" altLang="fr-F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92041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Changements de face  en appui ou  en suspension </a:t>
            </a:r>
            <a:r>
              <a:rPr lang="fr-FR" altLang="fr-FR" dirty="0" smtClean="0"/>
              <a:t>(rotation longitudinale)</a:t>
            </a:r>
            <a:endParaRPr lang="fr-FR" alt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5111911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Sortie</a:t>
            </a:r>
            <a:endParaRPr lang="fr-FR" altLang="fr-FR" dirty="0"/>
          </a:p>
        </p:txBody>
      </p:sp>
      <p:pic>
        <p:nvPicPr>
          <p:cNvPr id="6146" name="Picture 2" descr="photo_agres_fix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3" y="2138368"/>
            <a:ext cx="2105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7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700693" y="1406812"/>
            <a:ext cx="8161275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/>
              <a:t>Gymnastique Artistique </a:t>
            </a:r>
            <a:r>
              <a:rPr lang="fr-FR" altLang="fr-FR" dirty="0" smtClean="0"/>
              <a:t>Féminine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757330" y="2618499"/>
            <a:ext cx="7631112" cy="2355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dirty="0" smtClean="0"/>
              <a:t>Saut</a:t>
            </a:r>
          </a:p>
          <a:p>
            <a:pPr>
              <a:defRPr/>
            </a:pPr>
            <a:r>
              <a:rPr lang="fr-FR" altLang="fr-FR" dirty="0" smtClean="0"/>
              <a:t>Barres asymétriques</a:t>
            </a:r>
          </a:p>
          <a:p>
            <a:pPr>
              <a:defRPr/>
            </a:pPr>
            <a:r>
              <a:rPr lang="fr-FR" altLang="fr-FR" dirty="0" smtClean="0"/>
              <a:t>Poutre</a:t>
            </a:r>
          </a:p>
          <a:p>
            <a:pPr>
              <a:defRPr/>
            </a:pPr>
            <a:r>
              <a:rPr lang="fr-FR" altLang="fr-FR" dirty="0" smtClean="0"/>
              <a:t>Sol</a:t>
            </a:r>
          </a:p>
          <a:p>
            <a:pPr marL="0" indent="0"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18280" y="4960775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i="1" dirty="0" smtClean="0"/>
              <a:t>Exécuter différents éléments codifiés</a:t>
            </a:r>
            <a:endParaRPr lang="fr-FR" altLang="fr-FR" i="1" dirty="0"/>
          </a:p>
        </p:txBody>
      </p:sp>
      <p:pic>
        <p:nvPicPr>
          <p:cNvPr id="10" name="Picture 4" descr="photo_pr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4" y="2759642"/>
            <a:ext cx="3009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0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Saut GAF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1800659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Réalisation d’une figure acrobatique à partir de: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257651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course </a:t>
            </a:r>
            <a:r>
              <a:rPr lang="fr-FR" altLang="fr-FR" dirty="0"/>
              <a:t>d’élan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352374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</a:t>
            </a:r>
            <a:r>
              <a:rPr lang="fr-FR" altLang="fr-FR" dirty="0"/>
              <a:t>impulsion sur le tremplin ou le </a:t>
            </a:r>
            <a:r>
              <a:rPr lang="fr-FR" altLang="fr-FR" dirty="0" smtClean="0"/>
              <a:t>mini-trampoline</a:t>
            </a:r>
            <a:endParaRPr lang="fr-FR" altLang="fr-FR" dirty="0"/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142086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</a:t>
            </a:r>
            <a:r>
              <a:rPr lang="fr-FR" altLang="fr-FR" dirty="0"/>
              <a:t>impulsion bras sur la table de saut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44010" y="4931800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</a:t>
            </a:r>
            <a:r>
              <a:rPr lang="fr-FR" altLang="fr-FR" dirty="0"/>
              <a:t>figure acrobatique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530150" y="5679950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réception</a:t>
            </a:r>
            <a:endParaRPr lang="fr-FR" altLang="fr-FR" dirty="0"/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  <p:pic>
        <p:nvPicPr>
          <p:cNvPr id="7170" name="Picture 2" descr="photo_agres_sau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3" y="2059422"/>
            <a:ext cx="21050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3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  <p:bldP spid="8" grpId="0" build="p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Barres asymétriques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1800659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Passages d’une barre à l’autre (envol)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257651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Variantes dans les prises de mains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352374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Balancés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142086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Rotations </a:t>
            </a:r>
            <a:r>
              <a:rPr lang="fr-FR" altLang="fr-FR" dirty="0" smtClean="0"/>
              <a:t>longitudinale </a:t>
            </a:r>
            <a:r>
              <a:rPr lang="fr-FR" altLang="fr-FR" dirty="0"/>
              <a:t>(appui / </a:t>
            </a:r>
            <a:r>
              <a:rPr lang="fr-FR" altLang="fr-FR" dirty="0" smtClean="0"/>
              <a:t>suspension)</a:t>
            </a:r>
            <a:endParaRPr lang="fr-FR" alt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44010" y="5042640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Sortie</a:t>
            </a:r>
            <a:endParaRPr lang="fr-FR" altLang="fr-FR" dirty="0"/>
          </a:p>
        </p:txBody>
      </p:sp>
      <p:pic>
        <p:nvPicPr>
          <p:cNvPr id="8194" name="Picture 2" descr="photo_agres_asymetriqu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9" y="1717537"/>
            <a:ext cx="2696260" cy="32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6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Poutre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236869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Acrobaties </a:t>
            </a:r>
            <a:r>
              <a:rPr lang="fr-FR" altLang="fr-FR" dirty="0" smtClean="0"/>
              <a:t>AV / AR </a:t>
            </a:r>
            <a:r>
              <a:rPr lang="fr-FR" altLang="fr-FR" dirty="0"/>
              <a:t>/ latérales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3144557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Sauts: appel et réception 1 ou 2 pieds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92041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Pivots ou pirouettes (rotations </a:t>
            </a:r>
            <a:r>
              <a:rPr lang="fr-FR" altLang="fr-FR" dirty="0" smtClean="0"/>
              <a:t>longitudinales)</a:t>
            </a:r>
            <a:endParaRPr lang="fr-FR" alt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793252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Travail principalement dans le sens de la longueur</a:t>
            </a:r>
          </a:p>
        </p:txBody>
      </p:sp>
      <p:pic>
        <p:nvPicPr>
          <p:cNvPr id="9218" name="Picture 2" descr="photo_agres_pout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2" y="2240552"/>
            <a:ext cx="2105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oto_agres_so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6" y="1873419"/>
            <a:ext cx="2552700" cy="30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Sol GAF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236869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Renversement avant / arrière / </a:t>
            </a:r>
            <a:r>
              <a:rPr lang="fr-FR" altLang="fr-FR" dirty="0" smtClean="0"/>
              <a:t>latéral, </a:t>
            </a:r>
            <a:r>
              <a:rPr lang="fr-FR" altLang="fr-FR" dirty="0"/>
              <a:t>avec ou sans envol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338008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Rotations longitudinales / transversales / combinées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4155944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Sauts gymniques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945656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Tours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82523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hoto_agres_trampo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2" y="2218527"/>
            <a:ext cx="2105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700693" y="1406812"/>
            <a:ext cx="8161275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dirty="0" smtClean="0"/>
              <a:t>Trampoline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44021" y="2645789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Contacts avec la toile: debout, assis, dos, ventre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544016" y="342164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Motricité inhabituelle </a:t>
            </a:r>
            <a:r>
              <a:rPr lang="fr-FR" altLang="fr-FR" dirty="0">
                <a:sym typeface="Symbol" panose="05050102010706020507" pitchFamily="18" charset="2"/>
              </a:rPr>
              <a:t> prise de risque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544011" y="4197504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>
                <a:sym typeface="Symbol" panose="05050102010706020507" pitchFamily="18" charset="2"/>
              </a:rPr>
              <a:t>Importance du repérage dans l’espace (prise d’informations)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44006" y="523660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>
                <a:sym typeface="Symbol" panose="05050102010706020507" pitchFamily="18" charset="2"/>
              </a:rPr>
              <a:t>Aspect affectif important (appréhension)</a:t>
            </a:r>
            <a:endParaRPr lang="fr-FR" altLang="fr-FR" b="1" i="1" dirty="0"/>
          </a:p>
        </p:txBody>
      </p:sp>
    </p:spTree>
    <p:extLst>
      <p:ext uri="{BB962C8B-B14F-4D97-AF65-F5344CB8AC3E}">
        <p14:creationId xmlns:p14="http://schemas.microsoft.com/office/powerpoint/2010/main" val="3691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build="p"/>
      <p:bldP spid="9" grpId="0" build="p"/>
      <p:bldP spid="10" grpId="0" build="p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92325" y="1060447"/>
            <a:ext cx="10114769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dirty="0" smtClean="0"/>
              <a:t>Les gestes techniques et actions motrices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023029" y="1954553"/>
            <a:ext cx="7631112" cy="304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Impulsion </a:t>
            </a:r>
            <a:r>
              <a:rPr lang="fr-FR" altLang="fr-FR" dirty="0"/>
              <a:t>jambes</a:t>
            </a:r>
          </a:p>
          <a:p>
            <a:r>
              <a:rPr lang="fr-FR" altLang="fr-FR" dirty="0"/>
              <a:t>Impulsion bras</a:t>
            </a:r>
          </a:p>
          <a:p>
            <a:r>
              <a:rPr lang="fr-FR" altLang="fr-FR" dirty="0"/>
              <a:t>Antépulsion</a:t>
            </a:r>
          </a:p>
          <a:p>
            <a:r>
              <a:rPr lang="fr-FR" altLang="fr-FR" dirty="0"/>
              <a:t>Rétropulsion</a:t>
            </a:r>
          </a:p>
          <a:p>
            <a:r>
              <a:rPr lang="fr-FR" altLang="fr-FR" dirty="0"/>
              <a:t>Ouverture jambes</a:t>
            </a:r>
          </a:p>
          <a:p>
            <a:r>
              <a:rPr lang="fr-FR" altLang="fr-FR" dirty="0"/>
              <a:t>Ouverture tronc</a:t>
            </a:r>
          </a:p>
          <a:p>
            <a:r>
              <a:rPr lang="fr-FR" altLang="fr-FR" dirty="0"/>
              <a:t>Fermeture jambes</a:t>
            </a:r>
          </a:p>
          <a:p>
            <a:r>
              <a:rPr lang="fr-FR" altLang="fr-FR" dirty="0"/>
              <a:t>Fermeture tronc</a:t>
            </a:r>
          </a:p>
          <a:p>
            <a:r>
              <a:rPr lang="fr-FR" altLang="fr-FR" dirty="0"/>
              <a:t>Gainage</a:t>
            </a:r>
          </a:p>
          <a:p>
            <a:pPr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  <p:pic>
        <p:nvPicPr>
          <p:cNvPr id="5" name="Picture 2" descr="photo_pres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0" y="1868198"/>
            <a:ext cx="2343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hoto_pre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9" y="3570791"/>
            <a:ext cx="3009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16305" y="2203931"/>
            <a:ext cx="6075695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dirty="0" smtClean="0"/>
              <a:t>Rotations avants, arrières, longitudinales</a:t>
            </a:r>
          </a:p>
          <a:p>
            <a:pPr>
              <a:defRPr/>
            </a:pPr>
            <a:r>
              <a:rPr lang="fr-FR" altLang="fr-FR" dirty="0" smtClean="0"/>
              <a:t>Appuis sur les  jambes et sur les bras</a:t>
            </a:r>
          </a:p>
          <a:p>
            <a:pPr>
              <a:defRPr/>
            </a:pPr>
            <a:r>
              <a:rPr lang="fr-FR" altLang="fr-FR" dirty="0" smtClean="0"/>
              <a:t>Suspensions </a:t>
            </a:r>
          </a:p>
          <a:p>
            <a:pPr>
              <a:defRPr/>
            </a:pPr>
            <a:r>
              <a:rPr lang="fr-FR" altLang="fr-FR" dirty="0" smtClean="0"/>
              <a:t>Impulsions des bras et des jambes</a:t>
            </a:r>
          </a:p>
          <a:p>
            <a:pPr>
              <a:defRPr/>
            </a:pPr>
            <a:r>
              <a:rPr lang="fr-FR" altLang="fr-FR" dirty="0" smtClean="0"/>
              <a:t>Force et souplesse</a:t>
            </a:r>
          </a:p>
          <a:p>
            <a:pPr>
              <a:defRPr/>
            </a:pPr>
            <a:r>
              <a:rPr lang="fr-FR" altLang="fr-FR" dirty="0" smtClean="0"/>
              <a:t>Équilibre</a:t>
            </a:r>
          </a:p>
          <a:p>
            <a:pPr>
              <a:defRPr/>
            </a:pPr>
            <a:r>
              <a:rPr lang="fr-FR" altLang="fr-FR" dirty="0" smtClean="0"/>
              <a:t>Sauts</a:t>
            </a:r>
          </a:p>
          <a:p>
            <a:pPr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5982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000543" y="1017270"/>
            <a:ext cx="4850039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dirty="0" smtClean="0"/>
              <a:t>Les connaissances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852348" y="1868198"/>
            <a:ext cx="7631112" cy="304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altLang="fr-FR" dirty="0" smtClean="0"/>
              <a:t> </a:t>
            </a:r>
            <a:r>
              <a:rPr lang="fr-FR" altLang="fr-FR" sz="4000" dirty="0" smtClean="0"/>
              <a:t>Au plan cognitif :</a:t>
            </a:r>
          </a:p>
          <a:p>
            <a:pPr marL="0" indent="0" algn="ctr">
              <a:buNone/>
            </a:pPr>
            <a:endParaRPr lang="fr-FR" altLang="fr-FR" sz="1200" dirty="0" smtClean="0"/>
          </a:p>
          <a:p>
            <a:r>
              <a:rPr lang="fr-FR" altLang="fr-FR" dirty="0"/>
              <a:t>Importance de la prise et du traitement de l’information</a:t>
            </a:r>
          </a:p>
          <a:p>
            <a:r>
              <a:rPr lang="fr-FR" altLang="fr-FR" dirty="0"/>
              <a:t>Apprentissage: Démarche de construction d’un geste </a:t>
            </a:r>
            <a:endParaRPr lang="fr-FR" altLang="fr-FR" b="1" dirty="0">
              <a:sym typeface="Symbol" panose="05050102010706020507" pitchFamily="18" charset="2"/>
            </a:endParaRPr>
          </a:p>
          <a:p>
            <a:r>
              <a:rPr lang="fr-FR" altLang="fr-FR" u="sng" dirty="0"/>
              <a:t>Utilisation de </a:t>
            </a:r>
            <a:r>
              <a:rPr lang="fr-FR" altLang="fr-FR" b="1" u="sng" dirty="0"/>
              <a:t>repères</a:t>
            </a:r>
            <a:r>
              <a:rPr lang="fr-FR" altLang="fr-FR" u="sng" dirty="0"/>
              <a:t>:</a:t>
            </a:r>
            <a:r>
              <a:rPr lang="fr-FR" altLang="fr-FR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dirty="0"/>
              <a:t>     </a:t>
            </a:r>
            <a:r>
              <a:rPr lang="fr-FR" altLang="fr-FR" b="1" dirty="0">
                <a:solidFill>
                  <a:srgbClr val="FF0000"/>
                </a:solidFill>
              </a:rPr>
              <a:t>V</a:t>
            </a:r>
            <a:r>
              <a:rPr lang="fr-FR" altLang="fr-FR" dirty="0"/>
              <a:t>isuel     </a:t>
            </a:r>
            <a:r>
              <a:rPr lang="fr-FR" altLang="fr-FR" b="1" dirty="0">
                <a:solidFill>
                  <a:srgbClr val="FF0000"/>
                </a:solidFill>
              </a:rPr>
              <a:t>A</a:t>
            </a:r>
            <a:r>
              <a:rPr lang="fr-FR" altLang="fr-FR" dirty="0"/>
              <a:t>uditif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dirty="0"/>
              <a:t>     </a:t>
            </a:r>
            <a:r>
              <a:rPr lang="fr-FR" altLang="fr-FR" b="1" dirty="0">
                <a:solidFill>
                  <a:srgbClr val="FF0000"/>
                </a:solidFill>
              </a:rPr>
              <a:t>K</a:t>
            </a:r>
            <a:r>
              <a:rPr lang="fr-FR" altLang="fr-FR" dirty="0"/>
              <a:t>inesthésique</a:t>
            </a:r>
          </a:p>
          <a:p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  <p:pic>
        <p:nvPicPr>
          <p:cNvPr id="5" name="Picture 2" descr="photo_pres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0" y="1868198"/>
            <a:ext cx="2343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hoto_pre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9" y="3570791"/>
            <a:ext cx="3009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3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000543" y="1017270"/>
            <a:ext cx="4850039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dirty="0" smtClean="0"/>
              <a:t>Les connaissances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852348" y="1868198"/>
            <a:ext cx="7631112" cy="304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altLang="fr-FR" dirty="0" smtClean="0"/>
              <a:t> </a:t>
            </a:r>
            <a:r>
              <a:rPr lang="fr-FR" altLang="fr-FR" sz="4000" dirty="0" smtClean="0"/>
              <a:t>Au plan affectif :</a:t>
            </a:r>
          </a:p>
          <a:p>
            <a:pPr marL="0" indent="0" algn="ctr">
              <a:buNone/>
            </a:pPr>
            <a:endParaRPr lang="fr-FR" altLang="fr-FR" sz="1200" dirty="0" smtClean="0"/>
          </a:p>
          <a:p>
            <a:r>
              <a:rPr lang="fr-FR" altLang="fr-FR" dirty="0"/>
              <a:t>L’aspect aérien des activités acrobatiques représente un danger potentiel en cas de chute</a:t>
            </a:r>
          </a:p>
          <a:p>
            <a:pPr>
              <a:buNone/>
            </a:pPr>
            <a:endParaRPr lang="fr-FR" altLang="fr-FR" dirty="0"/>
          </a:p>
          <a:p>
            <a:r>
              <a:rPr lang="fr-FR" altLang="fr-FR" dirty="0"/>
              <a:t>Le pratiquant peut éprouver de l’appréhension</a:t>
            </a:r>
            <a:endParaRPr lang="fr-FR" altLang="fr-FR" dirty="0">
              <a:solidFill>
                <a:srgbClr val="FF0000"/>
              </a:solidFill>
            </a:endParaRPr>
          </a:p>
          <a:p>
            <a:endParaRPr lang="fr-FR" altLang="fr-FR" dirty="0">
              <a:solidFill>
                <a:srgbClr val="FF0000"/>
              </a:solidFill>
            </a:endParaRPr>
          </a:p>
          <a:p>
            <a:r>
              <a:rPr lang="fr-FR" altLang="fr-FR" dirty="0"/>
              <a:t>Prise de risques </a:t>
            </a:r>
            <a:r>
              <a:rPr lang="fr-FR" altLang="fr-FR" dirty="0">
                <a:sym typeface="Symbol" panose="05050102010706020507" pitchFamily="18" charset="2"/>
              </a:rPr>
              <a:t> qualité de </a:t>
            </a:r>
            <a:r>
              <a:rPr lang="fr-FR" altLang="fr-FR" b="1" dirty="0">
                <a:sym typeface="Symbol" panose="05050102010706020507" pitchFamily="18" charset="2"/>
              </a:rPr>
              <a:t>cran</a:t>
            </a:r>
            <a:r>
              <a:rPr lang="fr-FR" altLang="fr-FR" dirty="0">
                <a:sym typeface="Symbol" panose="05050102010706020507" pitchFamily="18" charset="2"/>
              </a:rPr>
              <a:t> obligatoire</a:t>
            </a:r>
          </a:p>
          <a:p>
            <a:pPr marL="0" indent="0">
              <a:buNone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  <p:pic>
        <p:nvPicPr>
          <p:cNvPr id="5" name="Picture 2" descr="photo_pres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0" y="1868198"/>
            <a:ext cx="2343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hoto_pre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9" y="3570791"/>
            <a:ext cx="3009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6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23593" y="234523"/>
            <a:ext cx="77048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Déroulement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01133" y="917657"/>
            <a:ext cx="74071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fr-FR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Présentation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</a:t>
            </a: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gestes techniques et actions motrices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connaissances</a:t>
            </a:r>
            <a:endParaRPr lang="fr-FR" altLang="fr-FR" sz="2000" i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01129" y="2150710"/>
            <a:ext cx="8099926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à </a:t>
            </a:r>
            <a:r>
              <a:rPr lang="fr-FR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l’école</a:t>
            </a:r>
            <a:endParaRPr lang="fr-FR" alt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Pourquoi ? - Les </a:t>
            </a: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actions </a:t>
            </a: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motrices – Les variables</a:t>
            </a:r>
            <a:endParaRPr lang="fr-FR" altLang="fr-FR" sz="2000" i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</a:p>
          <a:p>
            <a:pPr marL="1485900" lvl="2" indent="-342900">
              <a:buFont typeface="Wingdings" panose="05000000000000000000" pitchFamily="2" charset="2"/>
              <a:buChar char="§"/>
            </a:pPr>
            <a:r>
              <a:rPr lang="fr-FR" altLang="fr-FR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Préparation</a:t>
            </a:r>
          </a:p>
          <a:p>
            <a:pPr marL="1485900" lvl="2" indent="-342900">
              <a:buFont typeface="Wingdings" panose="05000000000000000000" pitchFamily="2" charset="2"/>
              <a:buChar char="§"/>
            </a:pPr>
            <a:r>
              <a:rPr lang="fr-FR" altLang="fr-FR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Les parcours</a:t>
            </a:r>
          </a:p>
          <a:p>
            <a:pPr marL="1485900" lvl="2" indent="-342900">
              <a:buFont typeface="Wingdings" panose="05000000000000000000" pitchFamily="2" charset="2"/>
              <a:buChar char="§"/>
            </a:pPr>
            <a:r>
              <a:rPr lang="fr-FR" altLang="fr-FR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Sécurité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programmes…</a:t>
            </a:r>
          </a:p>
          <a:p>
            <a:pPr marL="1485900" lvl="2" indent="-342900">
              <a:buFont typeface="Wingdings" panose="05000000000000000000" pitchFamily="2" charset="2"/>
              <a:buChar char="§"/>
            </a:pPr>
            <a:endParaRPr lang="fr-FR" altLang="fr-F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485900" lvl="2" indent="-342900">
              <a:buFont typeface="Wingdings" panose="05000000000000000000" pitchFamily="2" charset="2"/>
              <a:buChar char="§"/>
            </a:pPr>
            <a:endParaRPr lang="fr-FR" altLang="fr-FR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53534" y="4409012"/>
            <a:ext cx="65949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Que réaliser ?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Comment aménager ?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53529" y="5461950"/>
            <a:ext cx="74626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cas particuliers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Je n’ai </a:t>
            </a:r>
            <a:r>
              <a:rPr lang="fr-FR" altLang="fr-FR" sz="2000" i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pas de gymnase</a:t>
            </a: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de </a:t>
            </a:r>
            <a:r>
              <a:rPr lang="fr-FR" altLang="fr-FR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matériel, </a:t>
            </a:r>
            <a:r>
              <a:rPr lang="fr-FR" altLang="fr-FR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…</a:t>
            </a:r>
            <a:endParaRPr lang="fr-FR" altLang="fr-FR" sz="2000" i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953524" y="6168540"/>
            <a:ext cx="6594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 cahier du gymnaste</a:t>
            </a:r>
          </a:p>
        </p:txBody>
      </p:sp>
    </p:spTree>
    <p:extLst>
      <p:ext uri="{BB962C8B-B14F-4D97-AF65-F5344CB8AC3E}">
        <p14:creationId xmlns:p14="http://schemas.microsoft.com/office/powerpoint/2010/main" val="17972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  <p:bldP spid="10" grpId="0" build="p"/>
      <p:bldP spid="12" grpId="0" build="p"/>
      <p:bldP spid="1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000543" y="1017270"/>
            <a:ext cx="4850039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dirty="0" smtClean="0"/>
              <a:t>Les connaissances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148476" y="1868198"/>
            <a:ext cx="8554171" cy="304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altLang="fr-FR" sz="4000" dirty="0" smtClean="0"/>
              <a:t>Mise en place des conditions de sécurité</a:t>
            </a:r>
          </a:p>
          <a:p>
            <a:pPr marL="0" indent="0" algn="ctr">
              <a:buNone/>
            </a:pPr>
            <a:endParaRPr lang="fr-FR" altLang="fr-FR" sz="1200" dirty="0" smtClean="0"/>
          </a:p>
          <a:p>
            <a:pPr>
              <a:defRPr/>
            </a:pPr>
            <a:r>
              <a:rPr lang="fr-FR" altLang="fr-FR" dirty="0"/>
              <a:t>Au plan des conditions de pratique:</a:t>
            </a:r>
          </a:p>
          <a:p>
            <a:pPr lvl="1">
              <a:defRPr/>
            </a:pPr>
            <a:r>
              <a:rPr lang="fr-FR" altLang="fr-FR" dirty="0"/>
              <a:t>matériel</a:t>
            </a:r>
          </a:p>
          <a:p>
            <a:pPr lvl="1">
              <a:defRPr/>
            </a:pPr>
            <a:r>
              <a:rPr lang="fr-FR" altLang="fr-FR" dirty="0"/>
              <a:t>milieu aménagé</a:t>
            </a:r>
          </a:p>
          <a:p>
            <a:pPr marL="457200" lvl="1" indent="0">
              <a:buNone/>
              <a:defRPr/>
            </a:pPr>
            <a:endParaRPr lang="fr-FR" altLang="fr-FR" dirty="0"/>
          </a:p>
          <a:p>
            <a:pPr>
              <a:defRPr/>
            </a:pPr>
            <a:r>
              <a:rPr lang="fr-FR" altLang="fr-FR" dirty="0"/>
              <a:t>Au niveau de la préparation du sportif:</a:t>
            </a:r>
          </a:p>
          <a:p>
            <a:pPr lvl="1">
              <a:defRPr/>
            </a:pPr>
            <a:r>
              <a:rPr lang="fr-FR" altLang="fr-FR" dirty="0"/>
              <a:t>démarche d’apprentissage progressive et structurée</a:t>
            </a:r>
          </a:p>
          <a:p>
            <a:pPr lvl="1">
              <a:defRPr/>
            </a:pPr>
            <a:r>
              <a:rPr lang="fr-FR" altLang="fr-FR" dirty="0"/>
              <a:t>préparation physique</a:t>
            </a:r>
          </a:p>
          <a:p>
            <a:pPr lvl="1">
              <a:defRPr/>
            </a:pPr>
            <a:r>
              <a:rPr lang="fr-FR" altLang="fr-FR" dirty="0"/>
              <a:t>apprentissage des réchappes</a:t>
            </a:r>
          </a:p>
          <a:p>
            <a:pPr marL="0" indent="0">
              <a:buNone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  <p:pic>
        <p:nvPicPr>
          <p:cNvPr id="5" name="Picture 2" descr="photo_pres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0" y="1868198"/>
            <a:ext cx="2343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hoto_pre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9" y="3570791"/>
            <a:ext cx="3009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j04113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177" y="4791652"/>
            <a:ext cx="18716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82586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à l’école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993535" y="1251639"/>
            <a:ext cx="2899713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Pourquoi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16722" y="2292410"/>
            <a:ext cx="7053337" cy="3956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 amusante.</a:t>
            </a:r>
          </a:p>
          <a:p>
            <a:r>
              <a:rPr lang="fr-FR" dirty="0" smtClean="0"/>
              <a:t>Au cœur du développement </a:t>
            </a:r>
            <a:r>
              <a:rPr lang="fr-FR" dirty="0"/>
              <a:t>moteur.</a:t>
            </a:r>
          </a:p>
          <a:p>
            <a:r>
              <a:rPr lang="fr-FR" dirty="0" smtClean="0"/>
              <a:t>Accroissement </a:t>
            </a:r>
            <a:r>
              <a:rPr lang="fr-FR" dirty="0"/>
              <a:t>des aptitudes physiques, mentales et sociales.</a:t>
            </a:r>
          </a:p>
          <a:p>
            <a:r>
              <a:rPr lang="fr-FR" dirty="0"/>
              <a:t>Apprentissage des habilités motrices.</a:t>
            </a:r>
          </a:p>
          <a:p>
            <a:r>
              <a:rPr lang="fr-FR" dirty="0"/>
              <a:t>Permet de travailler sur </a:t>
            </a:r>
            <a:r>
              <a:rPr lang="fr-FR" dirty="0" smtClean="0"/>
              <a:t>l’</a:t>
            </a:r>
            <a:r>
              <a:rPr lang="fr-FR" dirty="0" err="1" smtClean="0"/>
              <a:t>atterissage</a:t>
            </a:r>
            <a:r>
              <a:rPr lang="fr-FR" dirty="0"/>
              <a:t>, les positions fixes, les rotations, les balancements, et sur les manipulations d’objets.</a:t>
            </a:r>
          </a:p>
          <a:p>
            <a:r>
              <a:rPr lang="fr-FR" dirty="0"/>
              <a:t>La kinési s’améliorera si on commence très tôt.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87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82586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à l’école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584908" y="1704153"/>
            <a:ext cx="5154838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actions motrices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830022" y="2583339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Se déplacer</a:t>
            </a:r>
            <a:endParaRPr lang="fr-FR" altLang="fr-F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838931" y="3068682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S’équilibrer</a:t>
            </a:r>
            <a:endParaRPr lang="fr-FR" alt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893248" y="3859042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Tourner</a:t>
            </a:r>
            <a:endParaRPr lang="fr-FR" altLang="fr-FR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335222" y="4647666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Rouler</a:t>
            </a:r>
            <a:endParaRPr lang="fr-FR" altLang="fr-FR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393113" y="5298837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Sauter</a:t>
            </a:r>
            <a:endParaRPr lang="fr-FR" altLang="fr-FR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634688" y="5792857"/>
            <a:ext cx="3480233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Utiliser ses appuis</a:t>
            </a:r>
            <a:endParaRPr lang="fr-FR" altLang="fr-FR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150879" y="5153560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Se balancer</a:t>
            </a:r>
            <a:endParaRPr lang="fr-FR" altLang="fr-FR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721388" y="4133753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Se renverser</a:t>
            </a:r>
            <a:endParaRPr lang="fr-FR" altLang="fr-FR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584908" y="3241964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Voler</a:t>
            </a:r>
            <a:endParaRPr lang="fr-FR" alt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14" y="3632350"/>
            <a:ext cx="18954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  <p:bldP spid="6" grpId="0" build="p"/>
      <p:bldP spid="8" grpId="0" build="p"/>
      <p:bldP spid="9" grpId="0" build="p"/>
      <p:bldP spid="10" grpId="0" build="p"/>
      <p:bldP spid="12" grpId="0" build="p"/>
      <p:bldP spid="13" grpId="0" build="p"/>
      <p:bldP spid="14" grpId="0" build="p"/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234621" y="1206883"/>
            <a:ext cx="2979677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Préparation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à coins arrondis 16">
            <a:hlinkClick r:id="rId7" action="ppaction://hlinksldjump"/>
          </p:cNvPr>
          <p:cNvSpPr/>
          <p:nvPr/>
        </p:nvSpPr>
        <p:spPr>
          <a:xfrm>
            <a:off x="3548063" y="2292410"/>
            <a:ext cx="3071812" cy="19288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dirty="0"/>
              <a:t>Assurer la sécurité des pratiquants et des tiers</a:t>
            </a:r>
          </a:p>
        </p:txBody>
      </p:sp>
      <p:sp>
        <p:nvSpPr>
          <p:cNvPr id="18" name="Rectangle à coins arrondis 17">
            <a:hlinkClick r:id="rId8" action="ppaction://hlinksldjump"/>
          </p:cNvPr>
          <p:cNvSpPr/>
          <p:nvPr/>
        </p:nvSpPr>
        <p:spPr>
          <a:xfrm>
            <a:off x="6262688" y="3535872"/>
            <a:ext cx="3071812" cy="19288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dirty="0"/>
              <a:t>Prendre en compte les caractéristiques des activités gymniques acrobatiques  </a:t>
            </a:r>
          </a:p>
        </p:txBody>
      </p:sp>
      <p:sp>
        <p:nvSpPr>
          <p:cNvPr id="19" name="Rectangle à coins arrondis 18">
            <a:hlinkClick r:id="rId9" action="ppaction://hlinksldjump"/>
          </p:cNvPr>
          <p:cNvSpPr/>
          <p:nvPr/>
        </p:nvSpPr>
        <p:spPr>
          <a:xfrm>
            <a:off x="8846861" y="4692758"/>
            <a:ext cx="3151187" cy="19288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dirty="0"/>
              <a:t>Construire une séance d’animation utilisant plusieurs activités gymniques acrobatiques  </a:t>
            </a:r>
          </a:p>
        </p:txBody>
      </p:sp>
    </p:spTree>
    <p:extLst>
      <p:ext uri="{BB962C8B-B14F-4D97-AF65-F5344CB8AC3E}">
        <p14:creationId xmlns:p14="http://schemas.microsoft.com/office/powerpoint/2010/main" val="19534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034054" y="2151591"/>
            <a:ext cx="7869814" cy="188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altLang="fr-FR" sz="2900" dirty="0"/>
              <a:t> Forme de travail collectif et continu au travers d’une disposition du matériel gymnique permettant aux enfants d’évoluer sur plusieurs agrès successivement.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645477" y="4038314"/>
            <a:ext cx="5354565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 contenu des parcours: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711289" y="4867132"/>
            <a:ext cx="3779693" cy="989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900"/>
              <a:t> Travail de </a:t>
            </a:r>
            <a:r>
              <a:rPr lang="fr-FR" altLang="fr-FR" sz="2900">
                <a:solidFill>
                  <a:srgbClr val="0033CC"/>
                </a:solidFill>
              </a:rPr>
              <a:t>toutes</a:t>
            </a:r>
            <a:r>
              <a:rPr lang="fr-FR" altLang="fr-FR" sz="2900"/>
              <a:t>                                                                                           les actions ou situations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968961" y="4867132"/>
            <a:ext cx="3779693" cy="989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900"/>
              <a:t> Travail de  </a:t>
            </a:r>
            <a:r>
              <a:rPr lang="fr-FR" altLang="fr-FR" sz="2900">
                <a:solidFill>
                  <a:srgbClr val="FF0000"/>
                </a:solidFill>
              </a:rPr>
              <a:t>2 à 3</a:t>
            </a:r>
            <a:r>
              <a:rPr lang="fr-FR" altLang="fr-FR" sz="2900"/>
              <a:t> actions ou situations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5597239" y="5913294"/>
            <a:ext cx="0" cy="1480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10026361" y="5913294"/>
            <a:ext cx="0" cy="1480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711289" y="6043613"/>
            <a:ext cx="3700949" cy="54280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900" b="1">
                <a:solidFill>
                  <a:srgbClr val="0033CC"/>
                </a:solidFill>
              </a:rPr>
              <a:t>Parcours généralisé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7968961" y="6081713"/>
            <a:ext cx="3779693" cy="5428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900" b="1">
                <a:solidFill>
                  <a:srgbClr val="FF0000"/>
                </a:solidFill>
              </a:rPr>
              <a:t>Parcours spécifique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711289" y="1623530"/>
            <a:ext cx="2571750" cy="547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Définition:</a:t>
            </a:r>
          </a:p>
        </p:txBody>
      </p:sp>
    </p:spTree>
    <p:extLst>
      <p:ext uri="{BB962C8B-B14F-4D97-AF65-F5344CB8AC3E}">
        <p14:creationId xmlns:p14="http://schemas.microsoft.com/office/powerpoint/2010/main" val="9782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729461" y="1504628"/>
            <a:ext cx="2571750" cy="547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Avantages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711289" y="2111405"/>
            <a:ext cx="7746420" cy="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Un très grand nombre de </a:t>
            </a:r>
            <a:r>
              <a:rPr lang="fr-FR" altLang="fr-FR" sz="2500" b="1" dirty="0">
                <a:solidFill>
                  <a:schemeClr val="accent2"/>
                </a:solidFill>
              </a:rPr>
              <a:t>répétitions</a:t>
            </a:r>
            <a:r>
              <a:rPr lang="fr-FR" altLang="fr-FR" sz="2500" dirty="0"/>
              <a:t> de différents mouvements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697434" y="2977372"/>
            <a:ext cx="8051221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Aborde la gymnastique sous une forme très </a:t>
            </a:r>
            <a:r>
              <a:rPr lang="fr-FR" altLang="fr-FR" sz="2500" b="1" dirty="0">
                <a:solidFill>
                  <a:schemeClr val="accent2"/>
                </a:solidFill>
              </a:rPr>
              <a:t>motivante</a:t>
            </a:r>
            <a:r>
              <a:rPr lang="fr-FR" altLang="fr-FR" sz="2500" dirty="0"/>
              <a:t>, grâce à la diversité des agrès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97434" y="3956960"/>
            <a:ext cx="8300614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500" b="1" dirty="0">
                <a:solidFill>
                  <a:schemeClr val="accent2"/>
                </a:solidFill>
              </a:rPr>
              <a:t>La suppression de l’inactivité</a:t>
            </a:r>
            <a:r>
              <a:rPr lang="fr-FR" altLang="fr-FR" sz="2500" dirty="0"/>
              <a:t> et l’attente souvent rencontré dans le travail en groupe à l’agrès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3697434" y="4873741"/>
            <a:ext cx="5864011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b="1" dirty="0">
                <a:solidFill>
                  <a:schemeClr val="accent2"/>
                </a:solidFill>
              </a:rPr>
              <a:t>Un encadrement réduit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711289" y="5544605"/>
            <a:ext cx="826084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500" b="1" dirty="0">
                <a:solidFill>
                  <a:schemeClr val="accent2"/>
                </a:solidFill>
              </a:rPr>
              <a:t>Différentes formes d’exécution</a:t>
            </a:r>
            <a:r>
              <a:rPr lang="fr-FR" altLang="fr-FR" sz="2500" dirty="0"/>
              <a:t> sur un même agrès en fonction du niveau de chaque enfant.</a:t>
            </a:r>
          </a:p>
        </p:txBody>
      </p:sp>
    </p:spTree>
    <p:extLst>
      <p:ext uri="{BB962C8B-B14F-4D97-AF65-F5344CB8AC3E}">
        <p14:creationId xmlns:p14="http://schemas.microsoft.com/office/powerpoint/2010/main" val="285637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utoUpdateAnimBg="0"/>
      <p:bldP spid="19" grpId="0" autoUpdateAnimBg="0"/>
      <p:bldP spid="24" grpId="0" autoUpdateAnimBg="0"/>
      <p:bldP spid="25" grpId="0" autoUpdateAnimBg="0"/>
      <p:bldP spid="2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697434" y="2021009"/>
            <a:ext cx="2906866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Inconvénients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697434" y="3125050"/>
            <a:ext cx="7746420" cy="95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/>
              <a:t>Nécessite une quantité de matériel relativement importante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97434" y="4647666"/>
            <a:ext cx="8300614" cy="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/>
              <a:t>Contrôle de l’exécution moins direct</a:t>
            </a:r>
          </a:p>
        </p:txBody>
      </p:sp>
    </p:spTree>
    <p:extLst>
      <p:ext uri="{BB962C8B-B14F-4D97-AF65-F5344CB8AC3E}">
        <p14:creationId xmlns:p14="http://schemas.microsoft.com/office/powerpoint/2010/main" val="21031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utoUpdateAnimBg="0"/>
      <p:bldP spid="2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697434" y="2021009"/>
            <a:ext cx="2906866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Déroulement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697434" y="3125050"/>
            <a:ext cx="7746420" cy="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 smtClean="0">
                <a:solidFill>
                  <a:srgbClr val="FF0000"/>
                </a:solidFill>
              </a:rPr>
              <a:t>Échauffement</a:t>
            </a:r>
            <a:endParaRPr lang="fr-FR" altLang="fr-FR" sz="28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97434" y="3913283"/>
            <a:ext cx="8300614" cy="128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 smtClean="0">
                <a:solidFill>
                  <a:srgbClr val="FF0000"/>
                </a:solidFill>
              </a:rPr>
              <a:t>Parcours</a:t>
            </a:r>
          </a:p>
          <a:p>
            <a:pPr marL="120015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altLang="fr-FR" sz="3300" dirty="0" smtClean="0">
                <a:sym typeface="Wingdings" panose="05000000000000000000" pitchFamily="2" charset="2"/>
              </a:rPr>
              <a:t>   </a:t>
            </a:r>
            <a:r>
              <a:rPr lang="fr-FR" altLang="fr-FR" sz="3300" dirty="0">
                <a:sym typeface="Wingdings" panose="05000000000000000000" pitchFamily="2" charset="2"/>
              </a:rPr>
              <a:t>au minimum </a:t>
            </a:r>
            <a:r>
              <a:rPr lang="fr-FR" altLang="fr-FR" sz="3300" dirty="0"/>
              <a:t>30 minutes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697434" y="5538478"/>
            <a:ext cx="7746420" cy="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 smtClean="0">
                <a:solidFill>
                  <a:srgbClr val="FF0000"/>
                </a:solidFill>
              </a:rPr>
              <a:t>Retour au calme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7959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utoUpdateAnimBg="0"/>
      <p:bldP spid="24" grpId="0" autoUpdateAnimBg="0"/>
      <p:bldP spid="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697434" y="2021009"/>
            <a:ext cx="2906866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Déroulement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697434" y="2626284"/>
            <a:ext cx="7746420" cy="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 smtClean="0">
                <a:solidFill>
                  <a:srgbClr val="FF0000"/>
                </a:solidFill>
              </a:rPr>
              <a:t>Échauffement</a:t>
            </a:r>
            <a:endParaRPr lang="fr-FR" altLang="fr-FR" sz="28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97434" y="3151279"/>
            <a:ext cx="8300614" cy="289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800" dirty="0"/>
              <a:t>Courses, jeux de repère dans l’espace, échauffement articulaire, postures, rebonds, rotations, bonds de lapins, chandelles, assouplissements, équilibres, roulades, gainages etc…</a:t>
            </a:r>
          </a:p>
          <a:p>
            <a:pPr>
              <a:spcBef>
                <a:spcPct val="50000"/>
              </a:spcBef>
            </a:pPr>
            <a:r>
              <a:rPr lang="fr-FR" altLang="fr-FR" sz="2800" dirty="0"/>
              <a:t>Alternance entre des exercices à forte intensité et du travail au sol plus calme </a:t>
            </a:r>
          </a:p>
        </p:txBody>
      </p:sp>
    </p:spTree>
    <p:extLst>
      <p:ext uri="{BB962C8B-B14F-4D97-AF65-F5344CB8AC3E}">
        <p14:creationId xmlns:p14="http://schemas.microsoft.com/office/powerpoint/2010/main" val="15768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utoUpdateAnimBg="0"/>
      <p:bldP spid="2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697434" y="2021009"/>
            <a:ext cx="2906866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Déroulement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697434" y="2626284"/>
            <a:ext cx="7746420" cy="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 smtClean="0">
                <a:solidFill>
                  <a:srgbClr val="FF0000"/>
                </a:solidFill>
              </a:rPr>
              <a:t>Parcours</a:t>
            </a:r>
            <a:endParaRPr lang="fr-FR" altLang="fr-FR" sz="28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97434" y="3151279"/>
            <a:ext cx="8300614" cy="397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800" dirty="0"/>
              <a:t>Les parcours peuvent être installés avant ou pendant la séance, selon le temps et le personnel</a:t>
            </a:r>
          </a:p>
          <a:p>
            <a:pPr>
              <a:spcBef>
                <a:spcPct val="50000"/>
              </a:spcBef>
            </a:pPr>
            <a:r>
              <a:rPr lang="fr-FR" altLang="fr-FR" sz="2800" dirty="0"/>
              <a:t>Prévoir des repères pour le sens des </a:t>
            </a:r>
            <a:r>
              <a:rPr lang="fr-FR" altLang="fr-FR" sz="2800" dirty="0" smtClean="0"/>
              <a:t>exercices</a:t>
            </a:r>
            <a:endParaRPr lang="fr-FR" altLang="fr-FR" sz="2800" dirty="0"/>
          </a:p>
          <a:p>
            <a:pPr>
              <a:spcBef>
                <a:spcPct val="50000"/>
              </a:spcBef>
            </a:pPr>
            <a:r>
              <a:rPr lang="fr-FR" altLang="fr-FR" sz="2800" dirty="0"/>
              <a:t>Prévoir un nombre </a:t>
            </a:r>
            <a:r>
              <a:rPr lang="fr-FR" altLang="fr-FR" sz="2800" dirty="0" smtClean="0"/>
              <a:t>d’exercices </a:t>
            </a:r>
            <a:r>
              <a:rPr lang="fr-FR" altLang="fr-FR" sz="2800" dirty="0"/>
              <a:t>similaires entre les différents parcours</a:t>
            </a:r>
          </a:p>
          <a:p>
            <a:pPr>
              <a:spcBef>
                <a:spcPct val="50000"/>
              </a:spcBef>
            </a:pPr>
            <a:r>
              <a:rPr lang="fr-FR" altLang="fr-FR" sz="2800" dirty="0"/>
              <a:t>Limiter le nombre </a:t>
            </a:r>
            <a:r>
              <a:rPr lang="fr-FR" altLang="fr-FR" sz="2800" dirty="0" smtClean="0"/>
              <a:t>d’exercices </a:t>
            </a:r>
            <a:r>
              <a:rPr lang="fr-FR" altLang="fr-FR" sz="2800" dirty="0"/>
              <a:t>« à risque »</a:t>
            </a:r>
          </a:p>
          <a:p>
            <a:pPr>
              <a:spcBef>
                <a:spcPct val="50000"/>
              </a:spcBef>
            </a:pPr>
            <a:r>
              <a:rPr lang="fr-FR" altLang="fr-FR" sz="2800" dirty="0" smtClean="0"/>
              <a:t> 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55023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utoUpdateAnimBg="0"/>
      <p:bldP spid="2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091089" y="2016414"/>
            <a:ext cx="9082601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disciplines gymniques  acrobatiques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757330" y="3241964"/>
            <a:ext cx="76311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dirty="0" smtClean="0"/>
              <a:t>Gymnastique artistique masculine (GAM)</a:t>
            </a:r>
          </a:p>
          <a:p>
            <a:pPr>
              <a:defRPr/>
            </a:pPr>
            <a:r>
              <a:rPr lang="fr-FR" altLang="fr-FR" dirty="0" smtClean="0"/>
              <a:t>Gymnastique artistique féminine (GAF)</a:t>
            </a:r>
          </a:p>
          <a:p>
            <a:pPr>
              <a:defRPr/>
            </a:pPr>
            <a:r>
              <a:rPr lang="fr-FR" altLang="fr-FR" dirty="0" smtClean="0"/>
              <a:t>Trampoline (TR)</a:t>
            </a:r>
          </a:p>
          <a:p>
            <a:pPr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  <p:pic>
        <p:nvPicPr>
          <p:cNvPr id="3074" name="Picture 2" descr="photo_pres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0" y="1868198"/>
            <a:ext cx="2343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hoto_pre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9" y="3570791"/>
            <a:ext cx="3009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7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697434" y="2021009"/>
            <a:ext cx="2906866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Déroulement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697434" y="2626284"/>
            <a:ext cx="7746420" cy="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 smtClean="0">
                <a:solidFill>
                  <a:srgbClr val="FF0000"/>
                </a:solidFill>
              </a:rPr>
              <a:t>Parcours : </a:t>
            </a:r>
            <a:r>
              <a:rPr lang="fr-FR" altLang="fr-FR" sz="2800" dirty="0"/>
              <a:t>Organisation</a:t>
            </a:r>
            <a:r>
              <a:rPr lang="fr-FR" altLang="fr-FR" sz="2800" dirty="0" smtClean="0"/>
              <a:t> pour une classe</a:t>
            </a:r>
            <a:endParaRPr lang="fr-FR" altLang="fr-FR" sz="28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97434" y="3151279"/>
            <a:ext cx="8300614" cy="41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 smtClean="0"/>
              <a:t> Un </a:t>
            </a:r>
            <a:r>
              <a:rPr lang="fr-FR" altLang="fr-FR" sz="2800" dirty="0"/>
              <a:t>parcours pour 8 à 12 enfants, 2 à 3 parcours 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/>
              <a:t> </a:t>
            </a:r>
            <a:r>
              <a:rPr lang="fr-FR" altLang="fr-FR" sz="2800" dirty="0" smtClean="0"/>
              <a:t>Prévoir </a:t>
            </a:r>
            <a:r>
              <a:rPr lang="fr-FR" altLang="fr-FR" sz="2800" dirty="0"/>
              <a:t>5 à 10 ateliers par </a:t>
            </a:r>
            <a:r>
              <a:rPr lang="fr-FR" altLang="fr-FR" sz="2800" dirty="0" smtClean="0"/>
              <a:t>parcours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 smtClean="0"/>
              <a:t> Changer les parcours à la troisième séance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 smtClean="0"/>
              <a:t> Prévoir une évaluation en fin de cycle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/>
              <a:t> Utiliser des repères visuels pour les directions, cerceaux, images</a:t>
            </a:r>
            <a:r>
              <a:rPr lang="fr-FR" altLang="fr-FR" sz="2800" dirty="0" smtClean="0"/>
              <a:t>.</a:t>
            </a:r>
          </a:p>
          <a:p>
            <a:pPr>
              <a:spcBef>
                <a:spcPts val="600"/>
              </a:spcBef>
              <a:buFontTx/>
              <a:buChar char="•"/>
            </a:pPr>
            <a:endParaRPr lang="fr-FR" altLang="fr-FR" sz="2800" dirty="0"/>
          </a:p>
          <a:p>
            <a:pPr>
              <a:spcBef>
                <a:spcPct val="50000"/>
              </a:spcBef>
            </a:pPr>
            <a:r>
              <a:rPr lang="fr-FR" altLang="fr-FR" sz="2800" dirty="0" smtClean="0"/>
              <a:t> 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412961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utoUpdateAnimBg="0"/>
      <p:bldP spid="2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697434" y="2021009"/>
            <a:ext cx="2906866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variables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830021" y="2583339"/>
            <a:ext cx="3992851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Modes de déplacemen</a:t>
            </a:r>
            <a:r>
              <a:rPr lang="fr-FR" altLang="fr-FR" dirty="0"/>
              <a:t>t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695173" y="3605874"/>
            <a:ext cx="2108634" cy="527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Hauteur</a:t>
            </a:r>
            <a:endParaRPr lang="fr-FR" altLang="fr-FR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9016567" y="4990770"/>
            <a:ext cx="2108634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Matériel</a:t>
            </a:r>
            <a:endParaRPr lang="fr-FR" altLang="fr-FR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970363" y="5909914"/>
            <a:ext cx="3480233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Enchaînements</a:t>
            </a:r>
            <a:endParaRPr lang="fr-FR" altLang="fr-FR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990109" y="5153560"/>
            <a:ext cx="2382982" cy="596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Combinaisons</a:t>
            </a:r>
            <a:endParaRPr lang="fr-FR" altLang="fr-FR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141559" y="3241911"/>
            <a:ext cx="223153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Nb rotations</a:t>
            </a:r>
            <a:endParaRPr lang="fr-FR" alt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36" y="3151729"/>
            <a:ext cx="1808467" cy="18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6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 build="p"/>
      <p:bldP spid="10" grpId="0" build="p"/>
      <p:bldP spid="12" grpId="0" build="p"/>
      <p:bldP spid="13" grpId="0" build="p"/>
      <p:bldP spid="14" grpId="0" build="p"/>
      <p:bldP spid="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Les parcours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697434" y="2021009"/>
            <a:ext cx="2906866" cy="5428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5675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3513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13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685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57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29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0150" defTabSz="955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fr-FR" altLang="fr-FR" sz="2900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Déroulement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697434" y="2803569"/>
            <a:ext cx="7746420" cy="5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fr-FR" altLang="fr-FR" sz="2500" dirty="0"/>
              <a:t> </a:t>
            </a:r>
            <a:r>
              <a:rPr lang="fr-FR" altLang="fr-FR" sz="2800" dirty="0" smtClean="0">
                <a:solidFill>
                  <a:srgbClr val="FF0000"/>
                </a:solidFill>
              </a:rPr>
              <a:t>Retour au calme</a:t>
            </a:r>
            <a:endParaRPr lang="fr-FR" altLang="fr-FR" sz="28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697434" y="3631135"/>
            <a:ext cx="8300614" cy="1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800" dirty="0"/>
              <a:t>Les </a:t>
            </a:r>
            <a:r>
              <a:rPr lang="fr-FR" altLang="fr-FR" sz="2800" dirty="0" smtClean="0"/>
              <a:t>exercices </a:t>
            </a:r>
            <a:r>
              <a:rPr lang="fr-FR" altLang="fr-FR" sz="2800" dirty="0"/>
              <a:t>de gym élèvent considérablement l’intensité </a:t>
            </a:r>
            <a:r>
              <a:rPr lang="fr-FR" altLang="fr-FR" sz="2800" dirty="0" smtClean="0"/>
              <a:t>électrique </a:t>
            </a:r>
            <a:r>
              <a:rPr lang="fr-FR" altLang="fr-FR" sz="2800" dirty="0"/>
              <a:t>du corps, il est nécessaire de prévoir un temps de retour au calme </a:t>
            </a:r>
          </a:p>
        </p:txBody>
      </p:sp>
    </p:spTree>
    <p:extLst>
      <p:ext uri="{BB962C8B-B14F-4D97-AF65-F5344CB8AC3E}">
        <p14:creationId xmlns:p14="http://schemas.microsoft.com/office/powerpoint/2010/main" val="16237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utoUpdateAnimBg="0"/>
      <p:bldP spid="2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43049" y="1582945"/>
            <a:ext cx="8001000" cy="3293855"/>
          </a:xfrm>
          <a:prstGeom prst="rect">
            <a:avLst/>
          </a:prstGeom>
          <a:ln w="254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fr-FR" b="1" i="1" dirty="0" smtClean="0">
                <a:solidFill>
                  <a:schemeClr val="accent2"/>
                </a:solidFill>
              </a:rPr>
              <a:t>Gymnastique artistique </a:t>
            </a:r>
            <a:br>
              <a:rPr lang="fr-FR" b="1" i="1" dirty="0" smtClean="0">
                <a:solidFill>
                  <a:schemeClr val="accent2"/>
                </a:solidFill>
              </a:rPr>
            </a:br>
            <a:r>
              <a:rPr lang="fr-FR" b="1" i="1" dirty="0" smtClean="0">
                <a:solidFill>
                  <a:schemeClr val="accent2"/>
                </a:solidFill>
              </a:rPr>
              <a:t>	Trampoline         </a:t>
            </a:r>
            <a:br>
              <a:rPr lang="fr-FR" b="1" i="1" dirty="0" smtClean="0">
                <a:solidFill>
                  <a:schemeClr val="accent2"/>
                </a:solidFill>
              </a:rPr>
            </a:br>
            <a:r>
              <a:rPr lang="fr-FR" b="1" i="1" dirty="0" smtClean="0">
                <a:solidFill>
                  <a:schemeClr val="accent2"/>
                </a:solidFill>
              </a:rPr>
              <a:t>	</a:t>
            </a:r>
          </a:p>
          <a:p>
            <a:pPr algn="ctr">
              <a:spcBef>
                <a:spcPts val="1200"/>
              </a:spcBef>
              <a:buFont typeface="Wingdings 3" pitchFamily="18" charset="2"/>
              <a:buChar char="e"/>
            </a:pPr>
            <a:r>
              <a:rPr lang="fr-FR" sz="4000" b="1" dirty="0" smtClean="0"/>
              <a:t>La </a:t>
            </a:r>
            <a:r>
              <a:rPr lang="fr-FR" sz="40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sécurité</a:t>
            </a:r>
            <a:r>
              <a:rPr lang="fr-FR" sz="4000" b="1" dirty="0" smtClean="0"/>
              <a:t> doit être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4000" b="1" dirty="0" smtClean="0"/>
              <a:t>le souci permanent de l’enseignant ou de l’éducateur  </a:t>
            </a:r>
            <a:endParaRPr lang="fr-FR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4303712" y="5140036"/>
            <a:ext cx="7079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Définition: Larousse</a:t>
            </a:r>
          </a:p>
          <a:p>
            <a:r>
              <a:rPr lang="fr-FR" dirty="0"/>
              <a:t>« Situation dans laquelle quelqu’un, quelque chose n’est exposé à aucun danger, à aucun risque, …» </a:t>
            </a:r>
          </a:p>
          <a:p>
            <a:r>
              <a:rPr lang="fr-FR" dirty="0"/>
              <a:t>« Situation de quelqu’un, qui se sent à l’abri du danger, qui est rassuré. » </a:t>
            </a:r>
          </a:p>
        </p:txBody>
      </p:sp>
    </p:spTree>
    <p:extLst>
      <p:ext uri="{BB962C8B-B14F-4D97-AF65-F5344CB8AC3E}">
        <p14:creationId xmlns:p14="http://schemas.microsoft.com/office/powerpoint/2010/main" val="14384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texte 2"/>
          <p:cNvSpPr txBox="1">
            <a:spLocks/>
          </p:cNvSpPr>
          <p:nvPr/>
        </p:nvSpPr>
        <p:spPr>
          <a:xfrm>
            <a:off x="3434987" y="1953491"/>
            <a:ext cx="4210080" cy="237649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b="1" smtClean="0"/>
              <a:t>Conditions de pratique</a:t>
            </a:r>
            <a:r>
              <a:rPr lang="fr-FR" sz="2400" smtClean="0"/>
              <a:t>:</a:t>
            </a:r>
          </a:p>
          <a:p>
            <a:pPr marL="0" lvl="1" indent="0">
              <a:buFont typeface="Wingdings" pitchFamily="2" charset="2"/>
              <a:buChar char="ü"/>
            </a:pPr>
            <a:r>
              <a:rPr lang="fr-FR" smtClean="0"/>
              <a:t>Tenue vestimentaire</a:t>
            </a:r>
          </a:p>
          <a:p>
            <a:pPr marL="0" lvl="1" indent="0">
              <a:buFont typeface="Wingdings" pitchFamily="2" charset="2"/>
              <a:buChar char="ü"/>
            </a:pPr>
            <a:r>
              <a:rPr lang="fr-FR" smtClean="0"/>
              <a:t>Matériel</a:t>
            </a:r>
          </a:p>
          <a:p>
            <a:pPr marL="0" lvl="1" indent="0">
              <a:buFont typeface="Wingdings" pitchFamily="2" charset="2"/>
              <a:buChar char="ü"/>
            </a:pPr>
            <a:r>
              <a:rPr lang="fr-FR" smtClean="0"/>
              <a:t>Aménagement du milieu</a:t>
            </a:r>
          </a:p>
          <a:p>
            <a:pPr marL="0" lvl="1" indent="0">
              <a:buFont typeface="Wingdings" pitchFamily="2" charset="2"/>
              <a:buChar char="ü"/>
            </a:pPr>
            <a:r>
              <a:rPr lang="fr-FR" smtClean="0"/>
              <a:t>Manipulations, Aides, Parades</a:t>
            </a:r>
            <a:endParaRPr lang="fr-FR" dirty="0"/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7792705" y="1972531"/>
            <a:ext cx="4214842" cy="235745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fr-FR" b="1" smtClean="0"/>
              <a:t>Démarche d’apprentissage progressive et structurée</a:t>
            </a:r>
          </a:p>
          <a:p>
            <a:pPr marL="0" lvl="1" indent="0" algn="ctr">
              <a:buFont typeface="Arial" panose="020B0604020202020204" pitchFamily="34" charset="0"/>
              <a:buNone/>
            </a:pPr>
            <a:r>
              <a:rPr lang="fr-FR" b="1" smtClean="0"/>
              <a:t>Nécessité de connaître  l</a:t>
            </a:r>
            <a:r>
              <a:rPr lang="fr-FR" smtClean="0"/>
              <a:t>es fondamentaux de la </a:t>
            </a:r>
            <a:r>
              <a:rPr lang="fr-FR" b="1" smtClean="0"/>
              <a:t>discipline</a:t>
            </a:r>
            <a:endParaRPr lang="fr-FR" b="1" dirty="0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>
          <a:xfrm>
            <a:off x="5435251" y="4401423"/>
            <a:ext cx="4214842" cy="19812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fr-FR" sz="2400" b="1" smtClean="0"/>
              <a:t>Préparation de l’enfant</a:t>
            </a:r>
            <a:r>
              <a:rPr lang="fr-FR" sz="2400" smtClean="0"/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fr-FR" smtClean="0"/>
              <a:t>Préparation physique</a:t>
            </a:r>
          </a:p>
          <a:p>
            <a:pPr lvl="1">
              <a:buFont typeface="Wingdings" pitchFamily="2" charset="2"/>
              <a:buChar char="ü"/>
            </a:pPr>
            <a:r>
              <a:rPr lang="fr-FR" smtClean="0"/>
              <a:t>Apprentissage des réchappes.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675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0" grpId="0" build="allAtOnce" animBg="1"/>
      <p:bldP spid="12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027634" y="1860396"/>
            <a:ext cx="510161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Tenue vestimentaire 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071747" y="3182194"/>
            <a:ext cx="7715304" cy="34290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Vêtement près du corps : adultes et enfants</a:t>
            </a:r>
          </a:p>
          <a:p>
            <a:r>
              <a:rPr lang="fr-FR" smtClean="0"/>
              <a:t>Enlever et faire enlever les montres et bijoux</a:t>
            </a:r>
            <a:br>
              <a:rPr lang="fr-FR" smtClean="0"/>
            </a:br>
            <a:r>
              <a:rPr lang="fr-FR" smtClean="0"/>
              <a:t>Peuvent s’accrocher ou blesser lors des parades ou manipulations</a:t>
            </a:r>
          </a:p>
          <a:p>
            <a:r>
              <a:rPr lang="fr-FR" smtClean="0"/>
              <a:t>Au trampoline:  sauter avec des chaussettes et ou des chaussons de gymnastique souples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9518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137565" y="1896728"/>
            <a:ext cx="25880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Matériel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54116" y="3039728"/>
            <a:ext cx="8143932" cy="2797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mtClean="0"/>
              <a:t>Vérification</a:t>
            </a:r>
            <a:r>
              <a:rPr lang="fr-FR" smtClean="0"/>
              <a:t> du matériel:  agrès, tremplin, tapis, protections trampoline</a:t>
            </a:r>
          </a:p>
          <a:p>
            <a:r>
              <a:rPr lang="fr-FR" smtClean="0"/>
              <a:t> </a:t>
            </a:r>
            <a:r>
              <a:rPr lang="fr-FR" b="1" smtClean="0"/>
              <a:t>Positionnement</a:t>
            </a:r>
            <a:r>
              <a:rPr lang="fr-FR" smtClean="0"/>
              <a:t> des tapis de réception</a:t>
            </a:r>
          </a:p>
          <a:p>
            <a:r>
              <a:rPr lang="fr-FR" smtClean="0"/>
              <a:t>Retrait du matériel qui peut présenter un risque </a:t>
            </a:r>
            <a:br>
              <a:rPr lang="fr-FR" smtClean="0"/>
            </a:br>
            <a:r>
              <a:rPr lang="fr-FR" smtClean="0"/>
              <a:t>Exemple tremplin aux agrès après l’exécution de l’entrée 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7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137565" y="1896728"/>
            <a:ext cx="25880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Matériel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671585" y="2815030"/>
            <a:ext cx="5572164" cy="3259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fr-FR" dirty="0" smtClean="0"/>
              <a:t>Tapis de réception pour prévenir toutes les chutes possibles (densité, surface…)</a:t>
            </a:r>
          </a:p>
          <a:p>
            <a:pPr marL="0" indent="0" fontAlgn="base">
              <a:buNone/>
            </a:pPr>
            <a:endParaRPr lang="fr-FR" dirty="0" smtClean="0"/>
          </a:p>
          <a:p>
            <a:pPr>
              <a:defRPr/>
            </a:pPr>
            <a:r>
              <a:rPr lang="fr-FR" dirty="0" smtClean="0"/>
              <a:t>Utilisation de matériel adapté aux situations d’apprentissage, </a:t>
            </a:r>
          </a:p>
          <a:p>
            <a:pPr>
              <a:buFontTx/>
              <a:buNone/>
              <a:defRPr/>
            </a:pPr>
            <a:endParaRPr lang="fr-FR" dirty="0"/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 cstate="print"/>
          <a:srcRect l="14503" t="13762" r="6767"/>
          <a:stretch>
            <a:fillRect/>
          </a:stretch>
        </p:blipFill>
        <p:spPr bwMode="auto">
          <a:xfrm>
            <a:off x="9104826" y="2999139"/>
            <a:ext cx="245475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72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137565" y="1896728"/>
            <a:ext cx="25880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Matériel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27416" y="2947651"/>
            <a:ext cx="7975037" cy="3400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" lvl="1" indent="-19050">
              <a:buFont typeface="Arial" panose="020B0604020202020204" pitchFamily="34" charset="0"/>
              <a:buNone/>
            </a:pPr>
            <a:r>
              <a:rPr lang="fr-FR" dirty="0" smtClean="0"/>
              <a:t>Faire appliquer des règles d'utilisation :</a:t>
            </a:r>
          </a:p>
          <a:p>
            <a:pPr marL="19050" lvl="1" indent="-19050">
              <a:buFont typeface="Wingdings" pitchFamily="2" charset="2"/>
              <a:buChar char="ü"/>
            </a:pPr>
            <a:r>
              <a:rPr lang="fr-FR" dirty="0" smtClean="0"/>
              <a:t>Sauf cas particulier un seul enfant sur l'agrès</a:t>
            </a:r>
            <a:br>
              <a:rPr lang="fr-FR" dirty="0" smtClean="0"/>
            </a:br>
            <a:r>
              <a:rPr lang="fr-FR" dirty="0" smtClean="0"/>
              <a:t>(en particulier trampoline)</a:t>
            </a:r>
          </a:p>
          <a:p>
            <a:pPr marL="19050" lvl="1" indent="-19050">
              <a:spcBef>
                <a:spcPts val="1200"/>
              </a:spcBef>
              <a:buFont typeface="Wingdings" pitchFamily="2" charset="2"/>
              <a:buChar char="ü"/>
            </a:pPr>
            <a:r>
              <a:rPr lang="fr-FR" dirty="0" smtClean="0"/>
              <a:t>Effectuer les réceptions dans les espaces sécurisés à cet effet</a:t>
            </a:r>
            <a:br>
              <a:rPr lang="fr-FR" dirty="0" smtClean="0"/>
            </a:br>
            <a:r>
              <a:rPr lang="fr-FR" dirty="0" smtClean="0"/>
              <a:t>Au trampoline : Ne pas sauter de la toile au sol</a:t>
            </a:r>
            <a:br>
              <a:rPr lang="fr-FR" dirty="0" smtClean="0"/>
            </a:br>
            <a:endParaRPr lang="fr-FR" dirty="0" smtClean="0"/>
          </a:p>
          <a:p>
            <a:pPr marL="19050" lvl="1" indent="-1905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fr-FR" dirty="0" smtClean="0"/>
              <a:t>Prévoir le détournement possible de tout atelier mis en place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228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896728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Aménagement du milieu/espace 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31934" y="2847449"/>
            <a:ext cx="8098049" cy="2933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fr-FR" smtClean="0"/>
              <a:t>Délimiter et organiser l'espace d'évolution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smtClean="0"/>
              <a:t>Laisser suffisamment </a:t>
            </a:r>
            <a:r>
              <a:rPr lang="fr-FR" b="1" smtClean="0"/>
              <a:t>d’espace</a:t>
            </a:r>
            <a:r>
              <a:rPr lang="fr-FR" smtClean="0"/>
              <a:t> entre les ateliers trampolines ou ateliers et les différents groupes de travail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fr-FR" smtClean="0"/>
              <a:t>Veiller au respect des autres pratiquants  lors des </a:t>
            </a:r>
            <a:r>
              <a:rPr lang="fr-FR" b="1" smtClean="0"/>
              <a:t>déplacements</a:t>
            </a:r>
            <a:r>
              <a:rPr lang="fr-FR" smtClean="0"/>
              <a:t> des enfants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00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72980" y="234523"/>
            <a:ext cx="871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La gymnastique fédérale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700693" y="1406812"/>
            <a:ext cx="8161275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/>
              <a:t>Gymnastique Artistique Masculine</a:t>
            </a:r>
            <a:endParaRPr lang="fr-FR" altLang="fr-FR" dirty="0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757330" y="2647282"/>
            <a:ext cx="7631112" cy="304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dirty="0" smtClean="0"/>
              <a:t>Sol</a:t>
            </a:r>
          </a:p>
          <a:p>
            <a:pPr>
              <a:defRPr/>
            </a:pPr>
            <a:r>
              <a:rPr lang="fr-FR" altLang="fr-FR" dirty="0" smtClean="0"/>
              <a:t>Cheval d’arçons</a:t>
            </a:r>
          </a:p>
          <a:p>
            <a:pPr>
              <a:defRPr/>
            </a:pPr>
            <a:r>
              <a:rPr lang="fr-FR" altLang="fr-FR" dirty="0" smtClean="0"/>
              <a:t>Anneaux</a:t>
            </a:r>
          </a:p>
          <a:p>
            <a:pPr>
              <a:defRPr/>
            </a:pPr>
            <a:r>
              <a:rPr lang="fr-FR" altLang="fr-FR" dirty="0" smtClean="0"/>
              <a:t>Saut</a:t>
            </a:r>
          </a:p>
          <a:p>
            <a:pPr>
              <a:defRPr/>
            </a:pPr>
            <a:r>
              <a:rPr lang="fr-FR" altLang="fr-FR" dirty="0" smtClean="0"/>
              <a:t>Barres parallèles</a:t>
            </a:r>
          </a:p>
          <a:p>
            <a:pPr>
              <a:defRPr/>
            </a:pPr>
            <a:r>
              <a:rPr lang="fr-FR" altLang="fr-FR" dirty="0" smtClean="0"/>
              <a:t>Barre fixe</a:t>
            </a:r>
          </a:p>
          <a:p>
            <a:pPr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  <a:p>
            <a:pPr marL="0" indent="0">
              <a:buFontTx/>
              <a:buNone/>
              <a:defRPr/>
            </a:pPr>
            <a:endParaRPr lang="fr-FR" altLang="fr-FR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18280" y="583361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i="1" dirty="0" smtClean="0"/>
              <a:t>Exécuter différents éléments codifiés</a:t>
            </a:r>
            <a:endParaRPr lang="fr-FR" altLang="fr-FR" i="1" dirty="0"/>
          </a:p>
        </p:txBody>
      </p:sp>
      <p:pic>
        <p:nvPicPr>
          <p:cNvPr id="6" name="Picture 2" descr="photo_pres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1" y="2383829"/>
            <a:ext cx="2343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0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896728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Manipulations Aides Parades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595184" y="2647026"/>
            <a:ext cx="6162770" cy="3824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fr-FR" dirty="0" smtClean="0"/>
              <a:t>Manipulation : intervention de l'animateur qui facilite le bon placement et l'exécution globale du geste </a:t>
            </a:r>
          </a:p>
          <a:p>
            <a:pPr fontAlgn="base"/>
            <a:r>
              <a:rPr lang="fr-FR" dirty="0" smtClean="0"/>
              <a:t>Aide : action facilitante. Elle peut être matérielle ou avec intervention de l'entraîneur </a:t>
            </a:r>
          </a:p>
          <a:p>
            <a:pPr fontAlgn="base"/>
            <a:r>
              <a:rPr lang="fr-FR" dirty="0" smtClean="0"/>
              <a:t>Parade : action de l'entraîneur qui intervient en cas de problème </a:t>
            </a:r>
            <a:endParaRPr lang="fr-FR" dirty="0"/>
          </a:p>
        </p:txBody>
      </p:sp>
      <p:pic>
        <p:nvPicPr>
          <p:cNvPr id="12" name="Image 11" descr="Parade 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56423" y="3308942"/>
            <a:ext cx="23796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31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896728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Manipulations Aides Parades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149418" y="3029498"/>
            <a:ext cx="6858048" cy="3236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None/>
            </a:pPr>
            <a:r>
              <a:rPr lang="fr-FR" smtClean="0"/>
              <a:t>Veiller à leur efficacité: </a:t>
            </a:r>
          </a:p>
          <a:p>
            <a:pPr fontAlgn="base"/>
            <a:r>
              <a:rPr lang="fr-FR" smtClean="0"/>
              <a:t> S'assurer de sa propre stabilité </a:t>
            </a:r>
          </a:p>
          <a:p>
            <a:pPr fontAlgn="base"/>
            <a:r>
              <a:rPr lang="fr-FR" smtClean="0"/>
              <a:t>Agir au bon moment : demande anticipation </a:t>
            </a:r>
          </a:p>
          <a:p>
            <a:pPr fontAlgn="base"/>
            <a:r>
              <a:rPr lang="fr-FR" smtClean="0"/>
              <a:t>Agir pour faciliter le mouvement: demande connaissance techniques  </a:t>
            </a:r>
          </a:p>
          <a:p>
            <a:pPr fontAlgn="base"/>
            <a:r>
              <a:rPr lang="fr-FR" smtClean="0"/>
              <a:t>Être concentré et vigilant</a:t>
            </a:r>
            <a:r>
              <a:rPr lang="fr-FR" i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fr-FR" i="1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94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896728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Démarche pédagogique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762101" y="2846477"/>
            <a:ext cx="8275134" cy="3070997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buFont typeface="Arial" panose="020B0604020202020204" pitchFamily="34" charset="0"/>
              <a:buNone/>
            </a:pPr>
            <a:r>
              <a:rPr lang="fr-FR" sz="5900" dirty="0" smtClean="0"/>
              <a:t>Méthodes d’apprentissage adaptées à l'âge, au niveau et objectifs des enfants d’un point de vue :</a:t>
            </a:r>
          </a:p>
          <a:p>
            <a:pPr marL="354013" indent="-354013">
              <a:buFont typeface="Arial" panose="020B0604020202020204" pitchFamily="34" charset="0"/>
              <a:buNone/>
            </a:pPr>
            <a:endParaRPr lang="fr-FR" sz="5900" dirty="0" smtClean="0"/>
          </a:p>
          <a:p>
            <a:pPr marL="893763" indent="-623888">
              <a:buFont typeface="Wingdings" pitchFamily="2" charset="2"/>
              <a:buChar char="ü"/>
            </a:pPr>
            <a:r>
              <a:rPr lang="fr-FR" sz="5900" dirty="0" smtClean="0"/>
              <a:t>technique</a:t>
            </a:r>
          </a:p>
          <a:p>
            <a:pPr marL="893763" indent="-623888">
              <a:buFont typeface="Wingdings" pitchFamily="2" charset="2"/>
              <a:buChar char="ü"/>
            </a:pPr>
            <a:r>
              <a:rPr lang="fr-FR" sz="5900" dirty="0" smtClean="0"/>
              <a:t>physique</a:t>
            </a:r>
          </a:p>
          <a:p>
            <a:pPr marL="893763" indent="-623888">
              <a:buFont typeface="Wingdings" pitchFamily="2" charset="2"/>
              <a:buChar char="ü"/>
            </a:pPr>
            <a:r>
              <a:rPr lang="fr-FR" sz="5900" dirty="0" smtClean="0"/>
              <a:t>bio-informationnel</a:t>
            </a:r>
          </a:p>
          <a:p>
            <a:pPr algn="ctr">
              <a:buFont typeface="Arial" panose="020B0604020202020204" pitchFamily="34" charset="0"/>
              <a:buNone/>
            </a:pPr>
            <a:endParaRPr lang="fr-FR" dirty="0" smtClean="0"/>
          </a:p>
          <a:p>
            <a:pPr algn="ctr">
              <a:buFont typeface="Arial" panose="020B0604020202020204" pitchFamily="34" charset="0"/>
              <a:buNone/>
            </a:pP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896728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Démarche pédagogique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068430" y="3190868"/>
            <a:ext cx="7929618" cy="2987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dirty="0" smtClean="0"/>
              <a:t>Respecter les </a:t>
            </a:r>
            <a:r>
              <a:rPr lang="fr-FR" b="1" dirty="0" smtClean="0"/>
              <a:t>logiques de progression</a:t>
            </a:r>
            <a:r>
              <a:rPr lang="fr-FR" dirty="0" smtClean="0"/>
              <a:t> et                   les étapes d’apprentissage</a:t>
            </a:r>
          </a:p>
        </p:txBody>
      </p:sp>
      <p:pic>
        <p:nvPicPr>
          <p:cNvPr id="12" name="Picture 5" descr="Superma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6590" y="3587243"/>
            <a:ext cx="6408737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63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896728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Préparation de l’élève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3520954" y="3132638"/>
            <a:ext cx="6286544" cy="3143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fr-FR" smtClean="0"/>
              <a:t>Mettre en place une préparation physique des enfants et s'assurer de leur capacités physiques pour proposer des apprentissages adaptés</a:t>
            </a:r>
          </a:p>
          <a:p>
            <a:pPr>
              <a:buFont typeface="Wingdings" pitchFamily="2" charset="2"/>
              <a:buChar char="ü"/>
            </a:pPr>
            <a:r>
              <a:rPr lang="fr-FR" smtClean="0"/>
              <a:t>Lors  des apprentissages enseigner les réchappes en cas de problème  </a:t>
            </a:r>
            <a:endParaRPr lang="fr-FR" dirty="0" smtClean="0"/>
          </a:p>
        </p:txBody>
      </p:sp>
      <p:pic>
        <p:nvPicPr>
          <p:cNvPr id="14" name="Picture 7" descr="Muscu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07498" y="3470038"/>
            <a:ext cx="2051037" cy="202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51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896728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Responsabilité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669954" y="2584325"/>
            <a:ext cx="8215370" cy="38319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4650" indent="-374650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fr-FR" smtClean="0">
                <a:cs typeface="Times New Roman" pitchFamily="18" charset="0"/>
              </a:rPr>
              <a:t>PSC1 recommandé</a:t>
            </a:r>
          </a:p>
          <a:p>
            <a:pPr marL="374650" indent="-374650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fr-FR" smtClean="0">
                <a:cs typeface="Times New Roman" pitchFamily="18" charset="0"/>
              </a:rPr>
              <a:t>"La responsabilité de l’enseignant ou l’éducateur peut être engagée si la preuve est faite qu’il a commis une faute en plaçant le pratiquant en présence de risques disproportionnés par rapport à ses aptitudes"</a:t>
            </a:r>
            <a:endParaRPr lang="fr-FR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Une séance de gymnastique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37565" y="916640"/>
            <a:ext cx="4738254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Sécurité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292410"/>
            <a:ext cx="3282586" cy="2355256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27416" y="1700783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Responsabilité de l’enseignant – de l’éducateur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612589" y="2971124"/>
            <a:ext cx="8642350" cy="4348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fr-FR" smtClean="0">
                <a:cs typeface="Times New Roman" pitchFamily="18" charset="0"/>
              </a:rPr>
              <a:t>Responsable des enfants pendant la séance, il doit : </a:t>
            </a:r>
          </a:p>
          <a:p>
            <a:pPr marL="915988" lvl="1">
              <a:lnSpc>
                <a:spcPct val="110000"/>
              </a:lnSpc>
              <a:buFont typeface="Wingdings" pitchFamily="2" charset="2"/>
              <a:buChar char="ü"/>
            </a:pPr>
            <a:r>
              <a:rPr lang="fr-FR" smtClean="0">
                <a:cs typeface="Times New Roman" pitchFamily="18" charset="0"/>
              </a:rPr>
              <a:t>Faire l’appel au début de la séance</a:t>
            </a:r>
          </a:p>
          <a:p>
            <a:pPr marL="915988" lvl="1">
              <a:lnSpc>
                <a:spcPct val="110000"/>
              </a:lnSpc>
              <a:buFont typeface="Wingdings" pitchFamily="2" charset="2"/>
              <a:buChar char="ü"/>
            </a:pPr>
            <a:r>
              <a:rPr lang="fr-FR" smtClean="0">
                <a:cs typeface="Times New Roman" pitchFamily="18" charset="0"/>
              </a:rPr>
              <a:t>Prévenir en cas d’absence </a:t>
            </a:r>
          </a:p>
          <a:p>
            <a:pPr marL="915988" lvl="1">
              <a:lnSpc>
                <a:spcPct val="110000"/>
              </a:lnSpc>
              <a:buFont typeface="Wingdings" pitchFamily="2" charset="2"/>
              <a:buChar char="ü"/>
            </a:pPr>
            <a:r>
              <a:rPr lang="fr-FR" smtClean="0">
                <a:cs typeface="Times New Roman" pitchFamily="18" charset="0"/>
              </a:rPr>
              <a:t>S’assurer de la présence des enfants pendant toute la durée de son cours </a:t>
            </a:r>
          </a:p>
          <a:p>
            <a:pPr marL="915988" lvl="1">
              <a:lnSpc>
                <a:spcPct val="110000"/>
              </a:lnSpc>
              <a:buFont typeface="Wingdings" pitchFamily="2" charset="2"/>
              <a:buChar char="ü"/>
            </a:pPr>
            <a:r>
              <a:rPr lang="fr-FR" smtClean="0">
                <a:cs typeface="Times New Roman" pitchFamily="18" charset="0"/>
              </a:rPr>
              <a:t>Prévenir les représentants légaux en cas de problème</a:t>
            </a:r>
          </a:p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fr-FR" smtClean="0">
                <a:cs typeface="Times New Roman" pitchFamily="18" charset="0"/>
              </a:rPr>
              <a:t>Il ne doit pas être présent avec les enfants dans les vestiaires et toilettes</a:t>
            </a:r>
            <a:endParaRPr lang="fr-FR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643154" y="916640"/>
            <a:ext cx="5232665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Spécificité du cycle 2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651777" y="1754262"/>
            <a:ext cx="8183172" cy="4348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Au </a:t>
            </a:r>
            <a:r>
              <a:rPr lang="fr-FR" dirty="0"/>
              <a:t>cours du cycle 2, les élèves s’engagent spontanément et avec plaisir dans </a:t>
            </a:r>
            <a:r>
              <a:rPr lang="fr-FR" dirty="0" smtClean="0"/>
              <a:t>l’activité  physique. </a:t>
            </a:r>
            <a:r>
              <a:rPr lang="fr-FR" dirty="0"/>
              <a:t>Ils développent leur motricité, ils construisent un langage corporel </a:t>
            </a:r>
            <a:r>
              <a:rPr lang="fr-FR" dirty="0" smtClean="0"/>
              <a:t>et apprennent </a:t>
            </a:r>
            <a:r>
              <a:rPr lang="fr-FR" dirty="0"/>
              <a:t>à verbaliser les émotions ressenties et actions </a:t>
            </a:r>
            <a:r>
              <a:rPr lang="fr-FR" dirty="0" smtClean="0"/>
              <a:t>réalisées.</a:t>
            </a:r>
          </a:p>
          <a:p>
            <a:pPr marL="0" indent="0">
              <a:buNone/>
            </a:pPr>
            <a:r>
              <a:rPr lang="fr-FR" dirty="0" smtClean="0"/>
              <a:t>Par </a:t>
            </a:r>
            <a:r>
              <a:rPr lang="fr-FR" dirty="0"/>
              <a:t>des </a:t>
            </a:r>
            <a:r>
              <a:rPr lang="fr-FR" dirty="0" smtClean="0"/>
              <a:t>pratiques physiques </a:t>
            </a:r>
            <a:r>
              <a:rPr lang="fr-FR" dirty="0"/>
              <a:t>individuelles et collectives, ils accèdent à des valeurs morales et </a:t>
            </a:r>
            <a:r>
              <a:rPr lang="fr-FR" dirty="0" smtClean="0"/>
              <a:t>sociales (respect </a:t>
            </a:r>
            <a:r>
              <a:rPr lang="fr-FR" dirty="0"/>
              <a:t>de règles, respect de soi-même et </a:t>
            </a:r>
            <a:r>
              <a:rPr lang="fr-FR" dirty="0" smtClean="0"/>
              <a:t>d’autrui).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r>
              <a:rPr lang="fr-FR" dirty="0"/>
              <a:t>À l’issue du cycle 2, les </a:t>
            </a:r>
            <a:r>
              <a:rPr lang="fr-FR" dirty="0" smtClean="0"/>
              <a:t>élèves ont </a:t>
            </a:r>
            <a:r>
              <a:rPr lang="fr-FR" dirty="0"/>
              <a:t>acquis des habiletés motrices essentielles à la suite de leur parcours en EPS</a:t>
            </a:r>
          </a:p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fr-FR" dirty="0">
              <a:cs typeface="Times New Roman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Compétences travaillées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625650" y="3102307"/>
            <a:ext cx="8183172" cy="3128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Prendre </a:t>
            </a:r>
            <a:r>
              <a:rPr lang="fr-FR" dirty="0"/>
              <a:t>conscience des différentes ressources à mobiliser pour agir avec son </a:t>
            </a:r>
            <a:r>
              <a:rPr lang="fr-FR" dirty="0" smtClean="0"/>
              <a:t>corps</a:t>
            </a:r>
          </a:p>
          <a:p>
            <a:r>
              <a:rPr lang="fr-FR" dirty="0" smtClean="0"/>
              <a:t>Adapter </a:t>
            </a:r>
            <a:r>
              <a:rPr lang="fr-FR" dirty="0"/>
              <a:t>sa motricité à des environnements </a:t>
            </a:r>
            <a:r>
              <a:rPr lang="fr-FR" dirty="0" smtClean="0"/>
              <a:t>variés</a:t>
            </a:r>
            <a:endParaRPr lang="fr-FR" dirty="0"/>
          </a:p>
          <a:p>
            <a:r>
              <a:rPr lang="fr-FR" dirty="0" smtClean="0"/>
              <a:t>S’exprimer </a:t>
            </a:r>
            <a:r>
              <a:rPr lang="fr-FR" dirty="0"/>
              <a:t>par son corps et accepter de se montrer à </a:t>
            </a:r>
            <a:r>
              <a:rPr lang="fr-FR" dirty="0" smtClean="0"/>
              <a:t>autrui</a:t>
            </a:r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Domaine du socle : 1</a:t>
            </a:r>
            <a:endParaRPr lang="fr-FR" dirty="0"/>
          </a:p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fr-FR" dirty="0"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63693" y="1542112"/>
            <a:ext cx="7707087" cy="8072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évelopper </a:t>
            </a:r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 motricité et construire un langage du corps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8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Compétences travaillées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625650" y="3673236"/>
            <a:ext cx="8183172" cy="23487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Apprendre </a:t>
            </a:r>
            <a:r>
              <a:rPr lang="fr-FR" dirty="0"/>
              <a:t>par essai-erreur en utilisant les effets de son </a:t>
            </a:r>
            <a:r>
              <a:rPr lang="fr-FR" dirty="0" smtClean="0"/>
              <a:t>action</a:t>
            </a:r>
            <a:endParaRPr lang="fr-FR" dirty="0"/>
          </a:p>
          <a:p>
            <a:r>
              <a:rPr lang="fr-FR" dirty="0" smtClean="0"/>
              <a:t>Apprendre </a:t>
            </a:r>
            <a:r>
              <a:rPr lang="fr-FR" dirty="0"/>
              <a:t>à planifier son action avant de la réaliser</a:t>
            </a:r>
            <a:br>
              <a:rPr lang="fr-FR" dirty="0"/>
            </a:br>
            <a:endParaRPr lang="fr-FR" dirty="0" smtClean="0"/>
          </a:p>
          <a:p>
            <a:pPr marL="0" indent="0">
              <a:buNone/>
            </a:pPr>
            <a:r>
              <a:rPr lang="fr-FR" i="1" dirty="0" smtClean="0"/>
              <a:t>Domaine </a:t>
            </a:r>
            <a:r>
              <a:rPr lang="fr-FR" i="1" dirty="0"/>
              <a:t>du socle : 2</a:t>
            </a:r>
            <a:endParaRPr lang="fr-FR" dirty="0"/>
          </a:p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fr-FR" dirty="0"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487783" y="1542112"/>
            <a:ext cx="8321039" cy="142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S’approprier seul ou à plusieurs par la pratique, les méthodes</a:t>
            </a:r>
            <a:b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outils pour apprendre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Sol GAM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1800659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Renversements avant / arrière / lat., avec ou sans envol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257651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Rotations longitudinales / transversales / combinées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352374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Sauts gymniques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142086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Éléments de maintien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44010" y="5042640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Succession </a:t>
            </a:r>
            <a:r>
              <a:rPr lang="fr-FR" altLang="fr-FR" b="1" dirty="0"/>
              <a:t>d’actions dynamiques et</a:t>
            </a:r>
            <a:r>
              <a:rPr lang="fr-FR" altLang="fr-FR" dirty="0"/>
              <a:t> de </a:t>
            </a:r>
            <a:r>
              <a:rPr lang="fr-FR" altLang="fr-FR" b="1" dirty="0" smtClean="0"/>
              <a:t>phases </a:t>
            </a:r>
            <a:r>
              <a:rPr lang="fr-FR" altLang="fr-FR" b="1" dirty="0"/>
              <a:t>de maintien du corps</a:t>
            </a:r>
            <a:endParaRPr lang="fr-FR" altLang="fr-FR" dirty="0"/>
          </a:p>
        </p:txBody>
      </p:sp>
      <p:pic>
        <p:nvPicPr>
          <p:cNvPr id="1026" name="Picture 2" descr="photo_agres_so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6" y="1652161"/>
            <a:ext cx="2809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3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Compétences travaillées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625650" y="3673236"/>
            <a:ext cx="8566350" cy="23487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Assumer les rôles spécifiques aux différentes APSA (joueur, coach, arbitre, juge, </a:t>
            </a:r>
            <a:r>
              <a:rPr lang="fr-FR" dirty="0" smtClean="0"/>
              <a:t>médiateur, organisateur,…)</a:t>
            </a:r>
          </a:p>
          <a:p>
            <a:r>
              <a:rPr lang="fr-FR" dirty="0" smtClean="0"/>
              <a:t>Élaborer</a:t>
            </a:r>
            <a:r>
              <a:rPr lang="fr-FR" dirty="0"/>
              <a:t>, respecter et faire respecter règles et </a:t>
            </a:r>
            <a:r>
              <a:rPr lang="fr-FR" dirty="0" smtClean="0"/>
              <a:t>règlements</a:t>
            </a:r>
          </a:p>
          <a:p>
            <a:r>
              <a:rPr lang="fr-FR" dirty="0" smtClean="0"/>
              <a:t>Accepter </a:t>
            </a:r>
            <a:r>
              <a:rPr lang="fr-FR" dirty="0"/>
              <a:t>et prendre en considération toutes les différences interindividuelles au sein d’un groupe</a:t>
            </a:r>
            <a:br>
              <a:rPr lang="fr-FR" dirty="0"/>
            </a:br>
            <a:r>
              <a:rPr lang="fr-FR" i="1" dirty="0"/>
              <a:t>Domaine du socle : 3</a:t>
            </a:r>
            <a:endParaRPr lang="fr-FR" dirty="0"/>
          </a:p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fr-FR" dirty="0"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487783" y="1542112"/>
            <a:ext cx="8321039" cy="142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Partager des règles, </a:t>
            </a:r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assumer</a:t>
            </a:r>
          </a:p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 </a:t>
            </a:r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rôles et des responsabilités pour</a:t>
            </a:r>
          </a:p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apprendre à vivre ensemble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Compétences travaillées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13909" y="3102307"/>
            <a:ext cx="8510265" cy="3128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Découvrir </a:t>
            </a:r>
            <a:r>
              <a:rPr lang="fr-FR" dirty="0"/>
              <a:t>les principes d’une bonne hygiène de vie, à des fins de santé et de </a:t>
            </a:r>
            <a:r>
              <a:rPr lang="fr-FR" dirty="0" smtClean="0"/>
              <a:t>bien-être</a:t>
            </a:r>
            <a:endParaRPr lang="fr-FR" dirty="0"/>
          </a:p>
          <a:p>
            <a:r>
              <a:rPr lang="fr-FR" dirty="0" smtClean="0"/>
              <a:t>Ne </a:t>
            </a:r>
            <a:r>
              <a:rPr lang="fr-FR" dirty="0"/>
              <a:t>pas se mettre en danger par un engagement physique dont l’intensité excède ses qualités </a:t>
            </a:r>
            <a:r>
              <a:rPr lang="fr-FR" dirty="0" smtClean="0"/>
              <a:t>physiques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Domaine du socle : </a:t>
            </a:r>
            <a:r>
              <a:rPr lang="fr-FR" i="1" dirty="0" smtClean="0"/>
              <a:t>4</a:t>
            </a:r>
            <a:endParaRPr lang="fr-FR" dirty="0"/>
          </a:p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fr-FR" dirty="0"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25651" y="1542112"/>
            <a:ext cx="7945130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Apprendre à entretenir sa santé par une activité physique régulière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Compétences travaillées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13909" y="3102307"/>
            <a:ext cx="8510265" cy="3128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Découvrir la variété des activités et des spectacles </a:t>
            </a:r>
            <a:r>
              <a:rPr lang="fr-FR" dirty="0" smtClean="0"/>
              <a:t>sportifs</a:t>
            </a:r>
            <a:endParaRPr lang="fr-FR" dirty="0"/>
          </a:p>
          <a:p>
            <a:r>
              <a:rPr lang="fr-FR" dirty="0" smtClean="0"/>
              <a:t>Exprimer </a:t>
            </a:r>
            <a:r>
              <a:rPr lang="fr-FR" dirty="0"/>
              <a:t>des intentions et des émotions par son corps dans un projet artistique individuel ou </a:t>
            </a:r>
            <a:r>
              <a:rPr lang="fr-FR" dirty="0" smtClean="0"/>
              <a:t>collectif</a:t>
            </a:r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r>
              <a:rPr lang="fr-FR" i="1" dirty="0"/>
              <a:t>Domaine du socle : 5</a:t>
            </a:r>
            <a:endParaRPr lang="fr-FR" dirty="0"/>
          </a:p>
          <a:p>
            <a:pPr marL="374650" indent="-374650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fr-FR" dirty="0"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25651" y="1542112"/>
            <a:ext cx="7945130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S’approprier une culture physique sportive et artistique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Champs d’apprentissage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13909" y="3102307"/>
            <a:ext cx="8510265" cy="1796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Réaliser un parcours en adaptant ses déplacements à un environnement inhabituel L’espace est</a:t>
            </a:r>
            <a:br>
              <a:rPr lang="fr-FR" dirty="0"/>
            </a:br>
            <a:r>
              <a:rPr lang="fr-FR" dirty="0"/>
              <a:t>aménagé et </a:t>
            </a:r>
            <a:r>
              <a:rPr lang="fr-FR" dirty="0" smtClean="0"/>
              <a:t>sécurisé</a:t>
            </a:r>
            <a:endParaRPr lang="fr-FR" dirty="0"/>
          </a:p>
          <a:p>
            <a:r>
              <a:rPr lang="fr-FR" dirty="0" smtClean="0"/>
              <a:t>Respecter </a:t>
            </a:r>
            <a:r>
              <a:rPr lang="fr-FR" dirty="0"/>
              <a:t>les règles de sécurité qui s’appliquent</a:t>
            </a:r>
            <a:br>
              <a:rPr lang="fr-FR" dirty="0"/>
            </a:br>
            <a:endParaRPr lang="fr-FR" dirty="0"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25651" y="1542112"/>
            <a:ext cx="7945130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Adapter ses déplacements </a:t>
            </a:r>
            <a:endParaRPr lang="fr-F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à </a:t>
            </a:r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 environnements variés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535679" y="4809189"/>
            <a:ext cx="8510265" cy="1796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fr-FR" sz="2000" i="1" dirty="0"/>
              <a:t>Transformer sa motricité spontanée </a:t>
            </a:r>
            <a:r>
              <a:rPr lang="fr-FR" sz="2000" i="1" dirty="0" smtClean="0"/>
              <a:t>pour maitriser </a:t>
            </a:r>
            <a:r>
              <a:rPr lang="fr-FR" sz="2000" i="1" dirty="0"/>
              <a:t>les actions </a:t>
            </a:r>
            <a:r>
              <a:rPr lang="fr-FR" sz="2000" i="1" dirty="0" smtClean="0"/>
              <a:t>motrices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i="1" dirty="0" smtClean="0"/>
              <a:t>S’engager </a:t>
            </a:r>
            <a:r>
              <a:rPr lang="fr-FR" sz="2000" i="1" dirty="0"/>
              <a:t>sans appréhension pour se déplacer dans différents </a:t>
            </a:r>
            <a:r>
              <a:rPr lang="fr-FR" sz="2000" i="1" dirty="0" smtClean="0"/>
              <a:t>environnements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i="1" dirty="0" smtClean="0"/>
              <a:t>Lire </a:t>
            </a:r>
            <a:r>
              <a:rPr lang="fr-FR" sz="2000" i="1" dirty="0"/>
              <a:t>le milieu et adapter ses déplacements à ses </a:t>
            </a:r>
            <a:r>
              <a:rPr lang="fr-FR" sz="2000" i="1" dirty="0" smtClean="0"/>
              <a:t>contraintes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i="1" dirty="0" smtClean="0"/>
              <a:t>Respecter </a:t>
            </a:r>
            <a:r>
              <a:rPr lang="fr-FR" sz="2000" i="1" dirty="0"/>
              <a:t>les règles essentielles de </a:t>
            </a:r>
            <a:r>
              <a:rPr lang="fr-FR" sz="2000" i="1" dirty="0" smtClean="0"/>
              <a:t>sécurité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000" i="1" dirty="0" smtClean="0"/>
              <a:t>Reconnaitre </a:t>
            </a:r>
            <a:r>
              <a:rPr lang="fr-FR" sz="2000" i="1" dirty="0"/>
              <a:t>une situation à risque</a:t>
            </a:r>
            <a:r>
              <a:rPr lang="fr-FR" dirty="0"/>
              <a:t/>
            </a:r>
            <a:br>
              <a:rPr lang="fr-FR" dirty="0"/>
            </a:br>
            <a:endParaRPr lang="fr-FR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  <p:bldP spid="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Champs d’apprentissage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13909" y="2801858"/>
            <a:ext cx="8510265" cy="1796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Mobiliser le pouvoir expressif du corps, en reproduisant une séquence simple d’actions apprise </a:t>
            </a:r>
            <a:r>
              <a:rPr lang="fr-FR" sz="2400" dirty="0" smtClean="0"/>
              <a:t>ou en </a:t>
            </a:r>
            <a:r>
              <a:rPr lang="fr-FR" sz="2400" dirty="0"/>
              <a:t>présentant une action </a:t>
            </a:r>
            <a:r>
              <a:rPr lang="fr-FR" sz="2400" dirty="0" smtClean="0"/>
              <a:t>inventée</a:t>
            </a:r>
            <a:endParaRPr lang="fr-FR" sz="2400" dirty="0"/>
          </a:p>
          <a:p>
            <a:r>
              <a:rPr lang="fr-FR" sz="2400" dirty="0" smtClean="0"/>
              <a:t>S’adapter </a:t>
            </a:r>
            <a:r>
              <a:rPr lang="fr-FR" sz="2400" dirty="0"/>
              <a:t>au rythme, mémoriser des pas, des figures, des éléments et des enchainements pour réaliser des actions individuelles et collectives</a:t>
            </a:r>
            <a:r>
              <a:rPr lang="fr-FR" dirty="0"/>
              <a:t/>
            </a:r>
            <a:br>
              <a:rPr lang="fr-FR" dirty="0"/>
            </a:br>
            <a:endParaRPr lang="fr-FR" dirty="0"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331027" y="1542112"/>
            <a:ext cx="8821783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S’exprimer devant les autres par une prestation artistique et/ou acrobatique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535679" y="4809189"/>
            <a:ext cx="8510265" cy="1796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fr-FR" sz="1800" i="1" dirty="0"/>
              <a:t>S’exposer aux autres : s’engager avec facilité dans des situations d’expression personnelle sans crainte de se montrer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i="1" dirty="0"/>
              <a:t>Exploiter le pouvoir expressif du corps </a:t>
            </a:r>
            <a:r>
              <a:rPr lang="fr-FR" sz="1800" i="1" dirty="0" smtClean="0"/>
              <a:t>en transformant </a:t>
            </a:r>
            <a:r>
              <a:rPr lang="fr-FR" sz="1800" i="1" dirty="0"/>
              <a:t>sa motricité et en construisant un répertoire d’actions nouvelles à visée esthétique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i="1" dirty="0"/>
              <a:t>S’engager en sécurité dans des </a:t>
            </a:r>
            <a:r>
              <a:rPr lang="fr-FR" sz="1800" i="1" dirty="0" smtClean="0"/>
              <a:t>situations acrobatiques </a:t>
            </a:r>
            <a:r>
              <a:rPr lang="fr-FR" sz="1800" i="1" dirty="0"/>
              <a:t>en construisant de </a:t>
            </a:r>
            <a:r>
              <a:rPr lang="fr-FR" sz="1800" i="1" dirty="0" smtClean="0"/>
              <a:t>nouveaux pouvoirs </a:t>
            </a:r>
            <a:r>
              <a:rPr lang="fr-FR" sz="1800" i="1" dirty="0"/>
              <a:t>moteurs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i="1" dirty="0"/>
              <a:t>Synchroniser ses actions avec celles </a:t>
            </a:r>
            <a:r>
              <a:rPr lang="fr-FR" sz="1800" i="1" dirty="0" smtClean="0"/>
              <a:t>de partenaires</a:t>
            </a:r>
            <a:endParaRPr lang="fr-FR" sz="1800" i="1" dirty="0"/>
          </a:p>
          <a:p>
            <a:pPr marL="457200" lvl="1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  <p:bldP spid="9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Repères de progressivité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7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535679" y="1887736"/>
            <a:ext cx="8510265" cy="45391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Les activités expressives, artistiques, esthétiques ou acrobatiques proposées présentent une progressivité en termes de longueur, de difficultés </a:t>
            </a:r>
            <a:r>
              <a:rPr lang="fr-FR" sz="2400" dirty="0" smtClean="0"/>
              <a:t>d’exécution</a:t>
            </a:r>
          </a:p>
          <a:p>
            <a:r>
              <a:rPr lang="fr-FR" sz="2400" dirty="0" smtClean="0"/>
              <a:t>Les </a:t>
            </a:r>
            <a:r>
              <a:rPr lang="fr-FR" sz="2400" dirty="0"/>
              <a:t>élèves évoluent au cours du cycle en montrant une pratique de plus en plus élaborée, en passant progressivement de l’exécutant à la composition et à la chorégraphie simple </a:t>
            </a:r>
            <a:endParaRPr lang="fr-FR" sz="2400" dirty="0" smtClean="0"/>
          </a:p>
          <a:p>
            <a:r>
              <a:rPr lang="fr-FR" sz="2400" dirty="0" smtClean="0"/>
              <a:t>Lors </a:t>
            </a:r>
            <a:r>
              <a:rPr lang="fr-FR" sz="2400" dirty="0"/>
              <a:t>des activités gymniques, ils réalisent des actions de plus en plus tournées et renversées, de plus en plus aériennes, de plus en plus manuelles, de plus en plus coordonnées </a:t>
            </a:r>
            <a:endParaRPr lang="fr-FR" sz="2400" dirty="0" smtClean="0"/>
          </a:p>
          <a:p>
            <a:r>
              <a:rPr lang="fr-FR" sz="2400" dirty="0" smtClean="0"/>
              <a:t>Ils </a:t>
            </a:r>
            <a:r>
              <a:rPr lang="fr-FR" sz="2400" dirty="0"/>
              <a:t>réalisent progressivement des actions « acrobatiques » mettant en jeu l’équilibre (recherche d’exploits) et pouvant revêtir un caractère esthétique</a:t>
            </a:r>
            <a:r>
              <a:rPr lang="fr-FR" dirty="0"/>
              <a:t/>
            </a:r>
            <a:br>
              <a:rPr lang="fr-FR" dirty="0"/>
            </a:br>
            <a:endParaRPr lang="fr-FR" dirty="0">
              <a:cs typeface="Times New Roman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Et dans les programmes ?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107578" y="916640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Le parcours santé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696783" y="2005302"/>
            <a:ext cx="8510265" cy="45391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/>
              <a:t>La gymnastique permet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3200" dirty="0"/>
              <a:t>u</a:t>
            </a:r>
            <a:r>
              <a:rPr lang="fr-FR" sz="3200" dirty="0" smtClean="0"/>
              <a:t>ne augmentation </a:t>
            </a:r>
            <a:r>
              <a:rPr lang="fr-FR" sz="3200" dirty="0"/>
              <a:t>des capacités cardiorespiratoires et </a:t>
            </a:r>
            <a:r>
              <a:rPr lang="fr-FR" sz="3200" dirty="0" smtClean="0"/>
              <a:t>cardiovasculaires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3200" dirty="0"/>
              <a:t>l</a:t>
            </a:r>
            <a:r>
              <a:rPr lang="fr-FR" sz="3200" dirty="0" smtClean="0"/>
              <a:t>a protection d’un excès </a:t>
            </a:r>
            <a:r>
              <a:rPr lang="fr-FR" sz="3200" dirty="0"/>
              <a:t>de </a:t>
            </a:r>
            <a:r>
              <a:rPr lang="fr-FR" sz="3200" dirty="0" smtClean="0"/>
              <a:t>poids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3200" dirty="0"/>
              <a:t>u</a:t>
            </a:r>
            <a:r>
              <a:rPr lang="fr-FR" sz="3200" dirty="0" smtClean="0"/>
              <a:t>n contrôle postural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3200" dirty="0"/>
              <a:t>d</a:t>
            </a:r>
            <a:r>
              <a:rPr lang="fr-FR" sz="3200" dirty="0" smtClean="0"/>
              <a:t>e garder un bon équilibre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3200" dirty="0" smtClean="0"/>
              <a:t>De prévenir les blessures (apprentissage de la chute)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25" y="1335451"/>
            <a:ext cx="3057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"Tu trouves et tu fais au moins un exercice à chaque atelier"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1" y="1962725"/>
            <a:ext cx="3118565" cy="24602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76" y="2495005"/>
            <a:ext cx="5598217" cy="419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3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20" y="2495004"/>
            <a:ext cx="5598217" cy="4198663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"Tu trouves et tu fais au moins un exercice à chaque atelier"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1" y="1962725"/>
            <a:ext cx="3118565" cy="24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1" y="1962725"/>
            <a:ext cx="3118565" cy="24757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5" y="2489996"/>
            <a:ext cx="5604895" cy="4203671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Objet d’environnement du Gestionnaire de liaisons" showAsIcon="1" r:id="rId6" imgW="1803240" imgH="394920" progId="Package">
                  <p:embed/>
                </p:oleObj>
              </mc:Choice>
              <mc:Fallback>
                <p:oleObj name="Objet d’environnement du Gestionnaire de liaisons" showAsIcon="1" r:id="rId6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"Tu trouves et tu fais au moins un exercice à chaque atelier"</a:t>
            </a:r>
          </a:p>
        </p:txBody>
      </p:sp>
    </p:spTree>
    <p:extLst>
      <p:ext uri="{BB962C8B-B14F-4D97-AF65-F5344CB8AC3E}">
        <p14:creationId xmlns:p14="http://schemas.microsoft.com/office/powerpoint/2010/main" val="35101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/>
              <a:t>Cheval d’arçons</a:t>
            </a:r>
            <a:endParaRPr lang="fr-FR" altLang="fr-FR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236869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 smtClean="0"/>
              <a:t>Évolutions </a:t>
            </a:r>
            <a:r>
              <a:rPr lang="fr-FR" altLang="fr-FR" dirty="0"/>
              <a:t>giratoires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3144557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Mouvements pendulaires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92041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Déplacements AV / AR / latéraux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710125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Position dorsale ou faciale / cheval</a:t>
            </a:r>
          </a:p>
        </p:txBody>
      </p:sp>
      <p:pic>
        <p:nvPicPr>
          <p:cNvPr id="2050" name="Picture 2" descr="photo_agres_chev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6" y="2368698"/>
            <a:ext cx="2552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38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1" y="1962725"/>
            <a:ext cx="3118565" cy="2475741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"Tu trouves et tu fais au moins un exercice à chaque atelier"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5348" y="3008928"/>
            <a:ext cx="4203670" cy="31527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4222" y="3008928"/>
            <a:ext cx="4203671" cy="31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1" y="1962725"/>
            <a:ext cx="3135389" cy="24821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23" y="2483468"/>
            <a:ext cx="5604895" cy="4203671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Objet d’environnement du Gestionnaire de liaisons" showAsIcon="1" r:id="rId6" imgW="1803240" imgH="394920" progId="Package">
                  <p:embed/>
                </p:oleObj>
              </mc:Choice>
              <mc:Fallback>
                <p:oleObj name="Objet d’environnement du Gestionnaire de liaisons" showAsIcon="1" r:id="rId6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"Tu trouves et tu fais au moins un exercice à chaque atelier"</a:t>
            </a:r>
          </a:p>
        </p:txBody>
      </p:sp>
    </p:spTree>
    <p:extLst>
      <p:ext uri="{BB962C8B-B14F-4D97-AF65-F5344CB8AC3E}">
        <p14:creationId xmlns:p14="http://schemas.microsoft.com/office/powerpoint/2010/main" val="12628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" y="1962725"/>
            <a:ext cx="3074900" cy="24342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18" y="2495005"/>
            <a:ext cx="5589512" cy="4192134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Objet d’environnement du Gestionnaire de liaisons" showAsIcon="1" r:id="rId6" imgW="1803240" imgH="394920" progId="Package">
                  <p:embed/>
                </p:oleObj>
              </mc:Choice>
              <mc:Fallback>
                <p:oleObj name="Objet d’environnement du Gestionnaire de liaisons" showAsIcon="1" r:id="rId6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"Tu trouves et tu fais au moins un exercice à chaque atelier"</a:t>
            </a:r>
          </a:p>
        </p:txBody>
      </p:sp>
    </p:spTree>
    <p:extLst>
      <p:ext uri="{BB962C8B-B14F-4D97-AF65-F5344CB8AC3E}">
        <p14:creationId xmlns:p14="http://schemas.microsoft.com/office/powerpoint/2010/main" val="31442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" y="1962725"/>
            <a:ext cx="3147511" cy="249178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"Tu trouves et tu fais au moins un exercice à chaque atelier"</a:t>
            </a:r>
          </a:p>
        </p:txBody>
      </p:sp>
      <p:pic>
        <p:nvPicPr>
          <p:cNvPr id="44034" name="Image 3" descr="20180616_1156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9"/>
          <a:stretch>
            <a:fillRect/>
          </a:stretch>
        </p:blipFill>
        <p:spPr bwMode="auto">
          <a:xfrm>
            <a:off x="4263931" y="3707847"/>
            <a:ext cx="3025510" cy="139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Image 6" descr="20180616_1156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58"/>
          <a:stretch>
            <a:fillRect/>
          </a:stretch>
        </p:blipFill>
        <p:spPr bwMode="auto">
          <a:xfrm>
            <a:off x="6594822" y="2403324"/>
            <a:ext cx="2329028" cy="12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Image 5" descr="20180616_11564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28"/>
          <a:stretch>
            <a:fillRect/>
          </a:stretch>
        </p:blipFill>
        <p:spPr bwMode="auto">
          <a:xfrm>
            <a:off x="3695033" y="2373111"/>
            <a:ext cx="2384153" cy="12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Image 4" descr="20180616_1156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0"/>
          <a:stretch>
            <a:fillRect/>
          </a:stretch>
        </p:blipFill>
        <p:spPr bwMode="auto">
          <a:xfrm>
            <a:off x="4704930" y="5338136"/>
            <a:ext cx="2584511" cy="123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3" name="Image 2" descr="20180616_11563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00"/>
          <a:stretch>
            <a:fillRect/>
          </a:stretch>
        </p:blipFill>
        <p:spPr bwMode="auto">
          <a:xfrm>
            <a:off x="8625597" y="3759792"/>
            <a:ext cx="2985227" cy="12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Image 1" descr="20180616_1156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6"/>
          <a:stretch>
            <a:fillRect/>
          </a:stretch>
        </p:blipFill>
        <p:spPr bwMode="auto">
          <a:xfrm>
            <a:off x="8129209" y="5246199"/>
            <a:ext cx="2620554" cy="135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Image 0" descr="20180616_11562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7"/>
          <a:stretch>
            <a:fillRect/>
          </a:stretch>
        </p:blipFill>
        <p:spPr bwMode="auto">
          <a:xfrm>
            <a:off x="9439486" y="2373111"/>
            <a:ext cx="2406415" cy="12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360449" y="30163"/>
            <a:ext cx="8141527" cy="17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9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" y="1962725"/>
            <a:ext cx="3147511" cy="249178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Comment aménager ?</a:t>
            </a:r>
            <a:endParaRPr lang="fr-FR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Image 8"/>
          <p:cNvPicPr/>
          <p:nvPr/>
        </p:nvPicPr>
        <p:blipFill>
          <a:blip r:embed="rId7"/>
          <a:stretch>
            <a:fillRect/>
          </a:stretch>
        </p:blipFill>
        <p:spPr>
          <a:xfrm>
            <a:off x="3415935" y="2223981"/>
            <a:ext cx="8686801" cy="35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0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" y="1962726"/>
            <a:ext cx="3147512" cy="249178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Objet d’environnement du Gestionnaire de liaisons" showAsIcon="1" r:id="rId5" imgW="1803240" imgH="394920" progId="Package">
                  <p:embed/>
                </p:oleObj>
              </mc:Choice>
              <mc:Fallback>
                <p:oleObj name="Objet d’environnement du Gestionnaire de liaisons" showAsIcon="1" r:id="rId5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Comment aménager ?</a:t>
            </a:r>
            <a:endParaRPr lang="fr-FR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3749040" y="1962726"/>
            <a:ext cx="7955279" cy="4020063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81898" y="6020378"/>
            <a:ext cx="5768242" cy="8376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Différents niveaux …</a:t>
            </a:r>
          </a:p>
        </p:txBody>
      </p:sp>
    </p:spTree>
    <p:extLst>
      <p:ext uri="{BB962C8B-B14F-4D97-AF65-F5344CB8AC3E}">
        <p14:creationId xmlns:p14="http://schemas.microsoft.com/office/powerpoint/2010/main" val="30808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Les familles d’actions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9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8673" y="1163288"/>
            <a:ext cx="7341327" cy="1331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Comment aménager ?</a:t>
            </a:r>
            <a:endParaRPr lang="fr-FR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Objet 3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396155"/>
              </p:ext>
            </p:extLst>
          </p:nvPr>
        </p:nvGraphicFramePr>
        <p:xfrm>
          <a:off x="4347289" y="1998001"/>
          <a:ext cx="6462305" cy="4555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7289" y="1998001"/>
                        <a:ext cx="6462305" cy="4555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" y="1962726"/>
            <a:ext cx="3147512" cy="24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Cas particuliers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1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3572" y="1189414"/>
            <a:ext cx="6544493" cy="874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 n’ai pas de gymnase …</a:t>
            </a:r>
            <a:endParaRPr lang="fr-FR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88673" y="2295402"/>
            <a:ext cx="5799910" cy="103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 smtClean="0"/>
              <a:t> J’utilise la salle de motricité</a:t>
            </a:r>
            <a:endParaRPr lang="fr-FR" altLang="fr-FR" sz="2800" dirty="0"/>
          </a:p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/>
              <a:t> </a:t>
            </a:r>
            <a:r>
              <a:rPr lang="fr-FR" altLang="fr-FR" sz="2800" dirty="0" smtClean="0"/>
              <a:t>J’adapte / je détourne le matériel</a:t>
            </a:r>
          </a:p>
        </p:txBody>
      </p:sp>
      <p:pic>
        <p:nvPicPr>
          <p:cNvPr id="13" name="Image 12" descr="20181128_16004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44740" y="3367535"/>
            <a:ext cx="2479357" cy="1865294"/>
          </a:xfrm>
          <a:prstGeom prst="rect">
            <a:avLst/>
          </a:prstGeom>
        </p:spPr>
      </p:pic>
      <p:pic>
        <p:nvPicPr>
          <p:cNvPr id="14" name="Image 13" descr="20181128_160059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04213" y="3333394"/>
            <a:ext cx="2673259" cy="1932772"/>
          </a:xfrm>
          <a:prstGeom prst="rect">
            <a:avLst/>
          </a:prstGeom>
        </p:spPr>
      </p:pic>
      <p:pic>
        <p:nvPicPr>
          <p:cNvPr id="15" name="Image 14" descr="20181128_160118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69028" y="3333394"/>
            <a:ext cx="2587535" cy="1899435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214948" y="5303055"/>
            <a:ext cx="5799910" cy="103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altLang="fr-FR" sz="2800" dirty="0" smtClean="0"/>
              <a:t> Programmation d’école, de cycle</a:t>
            </a:r>
            <a:endParaRPr lang="fr-FR" altLang="fr-FR" sz="2800" dirty="0"/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altLang="fr-FR" sz="2800" dirty="0"/>
              <a:t> </a:t>
            </a:r>
            <a:r>
              <a:rPr lang="fr-FR" altLang="fr-FR" sz="2800" dirty="0" smtClean="0"/>
              <a:t>Utiliser le même aménagement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58" y="1962726"/>
            <a:ext cx="2196943" cy="25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17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Cas particuliers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Objet d’environnement du Gestionnaire de liaisons" showAsIcon="1" r:id="rId4" imgW="1803240" imgH="394920" progId="Package">
                  <p:embed/>
                </p:oleObj>
              </mc:Choice>
              <mc:Fallback>
                <p:oleObj name="Objet d’environnement du Gestionnaire de liaisons" showAsIcon="1" r:id="rId4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3572" y="1189414"/>
            <a:ext cx="6544493" cy="874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 n’ai pas de matériel</a:t>
            </a:r>
            <a:endParaRPr lang="fr-FR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88673" y="2295402"/>
            <a:ext cx="5799910" cy="146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 smtClean="0"/>
              <a:t> Dans l’école, la cour, la classe, je peux trouver…</a:t>
            </a:r>
            <a:endParaRPr lang="fr-FR" altLang="fr-FR" sz="2800" dirty="0"/>
          </a:p>
          <a:p>
            <a:pPr>
              <a:spcBef>
                <a:spcPts val="600"/>
              </a:spcBef>
            </a:pPr>
            <a:endParaRPr lang="fr-FR" altLang="fr-FR" sz="2800" dirty="0" smtClean="0"/>
          </a:p>
        </p:txBody>
      </p:sp>
      <p:graphicFrame>
        <p:nvGraphicFramePr>
          <p:cNvPr id="4" name="Objet 3">
            <a:hlinkClick r:id="rId6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119897"/>
              </p:ext>
            </p:extLst>
          </p:nvPr>
        </p:nvGraphicFramePr>
        <p:xfrm>
          <a:off x="6886428" y="3028467"/>
          <a:ext cx="2402931" cy="339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3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86428" y="3028467"/>
                        <a:ext cx="2402931" cy="339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58" y="1962726"/>
            <a:ext cx="2196943" cy="25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0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797331"/>
              </p:ext>
            </p:extLst>
          </p:nvPr>
        </p:nvGraphicFramePr>
        <p:xfrm>
          <a:off x="6886428" y="3028467"/>
          <a:ext cx="2518829" cy="355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4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86428" y="3028467"/>
                        <a:ext cx="2518829" cy="3558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58836" y="234523"/>
            <a:ext cx="88392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Le cahier du gymnaste</a:t>
            </a:r>
            <a:endParaRPr lang="fr-FR" alt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990226"/>
              </p:ext>
            </p:extLst>
          </p:nvPr>
        </p:nvGraphicFramePr>
        <p:xfrm>
          <a:off x="92075" y="92075"/>
          <a:ext cx="18034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Objet d’environnement du Gestionnaire de liaisons" showAsIcon="1" r:id="rId7" imgW="1803240" imgH="394920" progId="Package">
                  <p:embed/>
                </p:oleObj>
              </mc:Choice>
              <mc:Fallback>
                <p:oleObj name="Objet d’environnement du Gestionnaire de liaisons" showAsIcon="1" r:id="rId7" imgW="1803240" imgH="394920" progId="Package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80340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3572" y="1189414"/>
            <a:ext cx="6544493" cy="874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r>
              <a:rPr lang="fr-FR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exemple…</a:t>
            </a:r>
            <a:endParaRPr lang="fr-FR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88673" y="2295402"/>
            <a:ext cx="5799910" cy="103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91" tIns="47796" rIns="95591" bIns="47796">
            <a:spAutoFit/>
          </a:bodyPr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</a:pPr>
            <a:r>
              <a:rPr lang="fr-FR" altLang="fr-FR" sz="2800" dirty="0" smtClean="0"/>
              <a:t>  cycle 1…</a:t>
            </a:r>
            <a:endParaRPr lang="fr-FR" altLang="fr-FR" sz="2800" dirty="0"/>
          </a:p>
          <a:p>
            <a:pPr>
              <a:spcBef>
                <a:spcPts val="600"/>
              </a:spcBef>
            </a:pPr>
            <a:endParaRPr lang="fr-FR" altLang="fr-FR" sz="2800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58" y="1962726"/>
            <a:ext cx="2196943" cy="25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5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oto_agres_anneau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8" y="1720997"/>
            <a:ext cx="2809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Anneaux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210545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Passage de la suspension à l’appui et de l’appui à la suspension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3144557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Mouvements pendulaires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92041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Rotations transversales avant ou arrière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710125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Prépondérance des exercices de forces</a:t>
            </a:r>
          </a:p>
        </p:txBody>
      </p:sp>
    </p:spTree>
    <p:extLst>
      <p:ext uri="{BB962C8B-B14F-4D97-AF65-F5344CB8AC3E}">
        <p14:creationId xmlns:p14="http://schemas.microsoft.com/office/powerpoint/2010/main" val="36800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Saut GAM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1800659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Réalisation d’une figure acrobatique à partir de: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257651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course </a:t>
            </a:r>
            <a:r>
              <a:rPr lang="fr-FR" altLang="fr-FR" dirty="0"/>
              <a:t>d’élan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352374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</a:t>
            </a:r>
            <a:r>
              <a:rPr lang="fr-FR" altLang="fr-FR" dirty="0"/>
              <a:t>impulsion sur le tremplin ou le </a:t>
            </a:r>
            <a:r>
              <a:rPr lang="fr-FR" altLang="fr-FR" dirty="0" smtClean="0"/>
              <a:t>mini-trampoline</a:t>
            </a:r>
            <a:endParaRPr lang="fr-FR" altLang="fr-FR" dirty="0"/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142086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</a:t>
            </a:r>
            <a:r>
              <a:rPr lang="fr-FR" altLang="fr-FR" dirty="0"/>
              <a:t>impulsion bras sur la table de saut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44010" y="4931800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</a:t>
            </a:r>
            <a:r>
              <a:rPr lang="fr-FR" altLang="fr-FR" dirty="0"/>
              <a:t>figure acrobatique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  <p:pic>
        <p:nvPicPr>
          <p:cNvPr id="4098" name="Picture 2" descr="photo_agres_sau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6" y="2388035"/>
            <a:ext cx="2552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530150" y="5679950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fr-FR" altLang="fr-FR" dirty="0" smtClean="0"/>
              <a:t> une réception</a:t>
            </a:r>
            <a:endParaRPr lang="fr-FR" altLang="fr-FR" dirty="0"/>
          </a:p>
          <a:p>
            <a:pPr lvl="1">
              <a:buFont typeface="Courier New" panose="02070309020205020404" pitchFamily="49" charset="0"/>
              <a:buChar char="o"/>
            </a:pP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917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  <p:bldP spid="8" grpId="0" build="p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oto_agres_bar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8" y="1720997"/>
            <a:ext cx="2809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05177" y="628506"/>
            <a:ext cx="770255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Barres parallèles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44021" y="2368698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Passages en suspension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44016" y="3144557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Passages en </a:t>
            </a:r>
            <a:r>
              <a:rPr lang="fr-FR" altLang="fr-FR" dirty="0" smtClean="0"/>
              <a:t>appuis manuels</a:t>
            </a:r>
            <a:endParaRPr lang="fr-FR" altLang="fr-F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4011" y="3920413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Transferts d’appuis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44006" y="4710125"/>
            <a:ext cx="8424862" cy="526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/>
              <a:t>Changements de face (rotation </a:t>
            </a:r>
            <a:r>
              <a:rPr lang="fr-FR" altLang="fr-FR" dirty="0" smtClean="0"/>
              <a:t>longitudinale)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666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2916</Words>
  <Application>Microsoft Office PowerPoint</Application>
  <PresentationFormat>Grand écran</PresentationFormat>
  <Paragraphs>574</Paragraphs>
  <Slides>69</Slides>
  <Notes>59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69</vt:i4>
      </vt:variant>
    </vt:vector>
  </HeadingPairs>
  <TitlesOfParts>
    <vt:vector size="81" baseType="lpstr">
      <vt:lpstr>Arial</vt:lpstr>
      <vt:lpstr>Arial Black</vt:lpstr>
      <vt:lpstr>Calibri</vt:lpstr>
      <vt:lpstr>Calibri Light</vt:lpstr>
      <vt:lpstr>Courier New</vt:lpstr>
      <vt:lpstr>Symbol</vt:lpstr>
      <vt:lpstr>Times New Roman</vt:lpstr>
      <vt:lpstr>Wingdings</vt:lpstr>
      <vt:lpstr>Wingdings 3</vt:lpstr>
      <vt:lpstr>Thème Office</vt:lpstr>
      <vt:lpstr>Objet d’environnement du Gestionnaire de liaisons</vt:lpstr>
      <vt:lpstr>PDF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circo</dc:creator>
  <cp:lastModifiedBy>Fanny ROUSSEAU</cp:lastModifiedBy>
  <cp:revision>44</cp:revision>
  <dcterms:created xsi:type="dcterms:W3CDTF">2019-03-21T10:03:17Z</dcterms:created>
  <dcterms:modified xsi:type="dcterms:W3CDTF">2019-03-26T09:49:46Z</dcterms:modified>
</cp:coreProperties>
</file>