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8" r:id="rId3"/>
    <p:sldId id="259" r:id="rId4"/>
    <p:sldId id="263" r:id="rId5"/>
    <p:sldId id="266" r:id="rId6"/>
    <p:sldId id="274" r:id="rId7"/>
    <p:sldId id="275" r:id="rId8"/>
    <p:sldId id="276" r:id="rId9"/>
    <p:sldId id="278" r:id="rId10"/>
    <p:sldId id="281" r:id="rId11"/>
    <p:sldId id="269" r:id="rId12"/>
    <p:sldId id="257" r:id="rId13"/>
    <p:sldId id="273" r:id="rId14"/>
    <p:sldId id="272" r:id="rId15"/>
    <p:sldId id="270" r:id="rId16"/>
    <p:sldId id="282" r:id="rId17"/>
    <p:sldId id="283" r:id="rId18"/>
    <p:sldId id="271" r:id="rId19"/>
    <p:sldId id="286" r:id="rId20"/>
    <p:sldId id="288" r:id="rId21"/>
    <p:sldId id="284" r:id="rId22"/>
    <p:sldId id="285" r:id="rId23"/>
    <p:sldId id="287"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3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963A09-4311-4348-BF0A-87E86C29FBD0}" type="datetimeFigureOut">
              <a:rPr lang="fr-FR" smtClean="0"/>
              <a:t>17/01/2017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1082DA-7D99-4063-A02B-719F5EE0AFF3}" type="slidenum">
              <a:rPr lang="fr-FR" smtClean="0"/>
              <a:t>‹N°›</a:t>
            </a:fld>
            <a:endParaRPr lang="fr-FR"/>
          </a:p>
        </p:txBody>
      </p:sp>
    </p:spTree>
    <p:extLst>
      <p:ext uri="{BB962C8B-B14F-4D97-AF65-F5344CB8AC3E}">
        <p14:creationId xmlns:p14="http://schemas.microsoft.com/office/powerpoint/2010/main" val="295968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buNone/>
            </a:pPr>
            <a:r>
              <a:rPr lang="fr-FR" sz="1200" dirty="0" smtClean="0">
                <a:latin typeface="Calibri" panose="020F0502020204030204" pitchFamily="34" charset="0"/>
                <a:cs typeface="Calibri" panose="020F0502020204030204" pitchFamily="34" charset="0"/>
              </a:rPr>
              <a:t>La course d’orientation est une activité qui mêle des déplacements dans des milieux variés et le prélèvement d’informations dans l’environnement pour aider à des prises de décisions concernant ses déplacements.</a:t>
            </a:r>
            <a:endParaRPr lang="fr-FR" sz="1200" dirty="0" smtClean="0"/>
          </a:p>
          <a:p>
            <a:pPr marL="0" indent="0" algn="just">
              <a:buNone/>
            </a:pPr>
            <a:endParaRPr lang="fr-FR" sz="1200" b="1" dirty="0" smtClean="0">
              <a:latin typeface="Calibri" panose="020F0502020204030204" pitchFamily="34" charset="0"/>
              <a:cs typeface="Calibri" panose="020F0502020204030204" pitchFamily="34" charset="0"/>
            </a:endParaRPr>
          </a:p>
          <a:p>
            <a:pPr marL="0" indent="0" algn="just">
              <a:buNone/>
            </a:pPr>
            <a:r>
              <a:rPr lang="fr-FR" sz="1200" b="1" dirty="0" smtClean="0">
                <a:latin typeface="Calibri" panose="020F0502020204030204" pitchFamily="34" charset="0"/>
                <a:cs typeface="Calibri" panose="020F0502020204030204" pitchFamily="34" charset="0"/>
              </a:rPr>
              <a:t>Deux éléments sont donc clés dans cette activité : se déplacer dans des environnements variés et prélever des informations pour faire des choix quant à son itinéraire.</a:t>
            </a:r>
            <a:endParaRPr lang="fr-FR" sz="1200" dirty="0" smtClean="0"/>
          </a:p>
          <a:p>
            <a:pPr marL="0" indent="0" algn="just">
              <a:buNone/>
            </a:pPr>
            <a:endParaRPr lang="fr-FR" sz="1200" dirty="0" smtClean="0">
              <a:latin typeface="Calibri" panose="020F0502020204030204" pitchFamily="34" charset="0"/>
              <a:cs typeface="Calibri" panose="020F0502020204030204" pitchFamily="34" charset="0"/>
            </a:endParaRPr>
          </a:p>
          <a:p>
            <a:pPr marL="0" indent="0" algn="just">
              <a:buNone/>
            </a:pPr>
            <a:r>
              <a:rPr lang="fr-FR" sz="1200" dirty="0" smtClean="0">
                <a:latin typeface="Calibri" panose="020F0502020204030204" pitchFamily="34" charset="0"/>
                <a:cs typeface="Calibri" panose="020F0502020204030204" pitchFamily="34" charset="0"/>
              </a:rPr>
              <a:t>La notion de déplacements dans des milieux variés sous-tend un environnement de moins en moins connu, de plus en plus incertain, à l’intérieur duquel l’enfant va devoir prendre des repères pour s’orienter. Ces informations, prises dans l’environnement seront rapidement croisées avec un autre support qui représente le terrain. C’est l’aller-retour entre les informations données par le document support (photo, dessin, maquette, plan, carte) et l’environnement qui vont permettre à l’enfant de structurer l’espace et de s’y orienter.</a:t>
            </a:r>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fld id="{431082DA-7D99-4063-A02B-719F5EE0AFF3}" type="slidenum">
              <a:rPr lang="fr-FR" smtClean="0"/>
              <a:t>4</a:t>
            </a:fld>
            <a:endParaRPr lang="fr-FR"/>
          </a:p>
        </p:txBody>
      </p:sp>
    </p:spTree>
    <p:extLst>
      <p:ext uri="{BB962C8B-B14F-4D97-AF65-F5344CB8AC3E}">
        <p14:creationId xmlns:p14="http://schemas.microsoft.com/office/powerpoint/2010/main" val="538097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85EF0-D6F4-4CF0-A5DF-D8B13A785153}" type="slidenum">
              <a:rPr lang="fr-FR" altLang="fr-FR"/>
              <a:pPr/>
              <a:t>6</a:t>
            </a:fld>
            <a:endParaRPr lang="fr-FR" altLang="fr-FR"/>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a:xfrm>
            <a:off x="974725" y="4860925"/>
            <a:ext cx="5195888" cy="280988"/>
          </a:xfrm>
        </p:spPr>
        <p:txBody>
          <a:bodyPr/>
          <a:lstStyle/>
          <a:p>
            <a:endParaRPr lang="fr-FR" altLang="fr-FR"/>
          </a:p>
        </p:txBody>
      </p:sp>
    </p:spTree>
    <p:extLst>
      <p:ext uri="{BB962C8B-B14F-4D97-AF65-F5344CB8AC3E}">
        <p14:creationId xmlns:p14="http://schemas.microsoft.com/office/powerpoint/2010/main" val="175608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F788D7-695E-42E8-A816-74E77C02AE43}" type="datetimeFigureOut">
              <a:rPr lang="fr-FR" smtClean="0"/>
              <a:t>17/01/2017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2971098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F788D7-695E-42E8-A816-74E77C02AE43}" type="datetimeFigureOut">
              <a:rPr lang="fr-FR" smtClean="0"/>
              <a:t>17/01/2017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407153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F788D7-695E-42E8-A816-74E77C02AE43}" type="datetimeFigureOut">
              <a:rPr lang="fr-FR" smtClean="0"/>
              <a:t>17/01/2017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81981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F788D7-695E-42E8-A816-74E77C02AE43}" type="datetimeFigureOut">
              <a:rPr lang="fr-FR" smtClean="0"/>
              <a:t>17/01/2017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2714163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F788D7-695E-42E8-A816-74E77C02AE43}" type="datetimeFigureOut">
              <a:rPr lang="fr-FR" smtClean="0"/>
              <a:t>17/01/2017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149661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F788D7-695E-42E8-A816-74E77C02AE43}" type="datetimeFigureOut">
              <a:rPr lang="fr-FR" smtClean="0"/>
              <a:t>17/01/2017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414927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F788D7-695E-42E8-A816-74E77C02AE43}" type="datetimeFigureOut">
              <a:rPr lang="fr-FR" smtClean="0"/>
              <a:t>17/01/2017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321687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F788D7-695E-42E8-A816-74E77C02AE43}" type="datetimeFigureOut">
              <a:rPr lang="fr-FR" smtClean="0"/>
              <a:t>17/01/2017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1772573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F788D7-695E-42E8-A816-74E77C02AE43}" type="datetimeFigureOut">
              <a:rPr lang="fr-FR" smtClean="0"/>
              <a:t>17/01/2017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320637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F788D7-695E-42E8-A816-74E77C02AE43}" type="datetimeFigureOut">
              <a:rPr lang="fr-FR" smtClean="0"/>
              <a:t>17/01/2017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976373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F788D7-695E-42E8-A816-74E77C02AE43}" type="datetimeFigureOut">
              <a:rPr lang="fr-FR" smtClean="0"/>
              <a:t>17/01/2017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5FD5DC-442B-4B11-9468-4049C9AA3F6F}" type="slidenum">
              <a:rPr lang="fr-FR" smtClean="0"/>
              <a:t>‹N°›</a:t>
            </a:fld>
            <a:endParaRPr lang="fr-FR"/>
          </a:p>
        </p:txBody>
      </p:sp>
    </p:spTree>
    <p:extLst>
      <p:ext uri="{BB962C8B-B14F-4D97-AF65-F5344CB8AC3E}">
        <p14:creationId xmlns:p14="http://schemas.microsoft.com/office/powerpoint/2010/main" val="290812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F788D7-695E-42E8-A816-74E77C02AE43}" type="datetimeFigureOut">
              <a:rPr lang="fr-FR" smtClean="0"/>
              <a:t>17/01/2017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FD5DC-442B-4B11-9468-4049C9AA3F6F}" type="slidenum">
              <a:rPr lang="fr-FR" smtClean="0"/>
              <a:t>‹N°›</a:t>
            </a:fld>
            <a:endParaRPr lang="fr-FR"/>
          </a:p>
        </p:txBody>
      </p:sp>
    </p:spTree>
    <p:extLst>
      <p:ext uri="{BB962C8B-B14F-4D97-AF65-F5344CB8AC3E}">
        <p14:creationId xmlns:p14="http://schemas.microsoft.com/office/powerpoint/2010/main" val="2447507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13"/>
          <p:cNvSpPr>
            <a:spLocks noChangeArrowheads="1"/>
          </p:cNvSpPr>
          <p:nvPr/>
        </p:nvSpPr>
        <p:spPr bwMode="auto">
          <a:xfrm>
            <a:off x="2590384" y="493649"/>
            <a:ext cx="7142162" cy="1690957"/>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nchor="ctr">
            <a:spAutoFit/>
          </a:bodyPr>
          <a:lstStyle/>
          <a:p>
            <a:pPr algn="ctr"/>
            <a:r>
              <a:rPr lang="fr-FR" altLang="fr-FR" sz="3600" b="1" dirty="0" smtClean="0">
                <a:solidFill>
                  <a:schemeClr val="bg1"/>
                </a:solidFill>
                <a:latin typeface="Comic Sans MS" panose="030F0702030302020204" pitchFamily="66" charset="0"/>
              </a:rPr>
              <a:t>ORIENTATION </a:t>
            </a:r>
          </a:p>
          <a:p>
            <a:pPr algn="ctr"/>
            <a:r>
              <a:rPr lang="fr-FR" altLang="fr-FR" sz="3600" b="1" dirty="0" smtClean="0">
                <a:solidFill>
                  <a:schemeClr val="bg1"/>
                </a:solidFill>
                <a:latin typeface="Comic Sans MS" panose="030F0702030302020204" pitchFamily="66" charset="0"/>
              </a:rPr>
              <a:t>CYCLE 2</a:t>
            </a:r>
            <a:endParaRPr lang="fr-FR" altLang="fr-FR" sz="3600" b="1" dirty="0">
              <a:latin typeface="Comic Sans MS" panose="030F0702030302020204" pitchFamily="66" charset="0"/>
            </a:endParaRPr>
          </a:p>
        </p:txBody>
      </p:sp>
      <p:pic>
        <p:nvPicPr>
          <p:cNvPr id="5"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3109" y="2506023"/>
            <a:ext cx="4176712" cy="340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731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Oval 4"/>
          <p:cNvSpPr>
            <a:spLocks noChangeArrowheads="1"/>
          </p:cNvSpPr>
          <p:nvPr/>
        </p:nvSpPr>
        <p:spPr bwMode="auto">
          <a:xfrm>
            <a:off x="2927351" y="311214"/>
            <a:ext cx="6677025" cy="825372"/>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nchor="ctr">
            <a:spAutoFit/>
          </a:bodyPr>
          <a:lstStyle/>
          <a:p>
            <a:pPr algn="ctr"/>
            <a:r>
              <a:rPr lang="fr-FR" altLang="fr-FR" sz="3200" b="1">
                <a:solidFill>
                  <a:schemeClr val="bg1"/>
                </a:solidFill>
                <a:latin typeface="Comic Sans MS" panose="030F0702030302020204" pitchFamily="66" charset="0"/>
              </a:rPr>
              <a:t>Ne pas oublier !</a:t>
            </a:r>
            <a:endParaRPr lang="fr-FR" altLang="fr-FR" sz="3200" b="1" u="sng">
              <a:solidFill>
                <a:schemeClr val="bg1"/>
              </a:solidFill>
              <a:latin typeface="Comic Sans MS" panose="030F0702030302020204" pitchFamily="66" charset="0"/>
            </a:endParaRPr>
          </a:p>
        </p:txBody>
      </p:sp>
      <p:sp>
        <p:nvSpPr>
          <p:cNvPr id="75781" name="Text Box 5"/>
          <p:cNvSpPr txBox="1">
            <a:spLocks noChangeArrowheads="1"/>
          </p:cNvSpPr>
          <p:nvPr/>
        </p:nvSpPr>
        <p:spPr bwMode="auto">
          <a:xfrm>
            <a:off x="191069" y="1412875"/>
            <a:ext cx="11614244" cy="40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spAutoFit/>
          </a:bodyPr>
          <a:lstStyle/>
          <a:p>
            <a:r>
              <a:rPr lang="fr-FR" altLang="fr-FR" sz="2000" dirty="0">
                <a:latin typeface="Arial" panose="020B0604020202020204" pitchFamily="34" charset="0"/>
                <a:cs typeface="Arial" panose="020B0604020202020204" pitchFamily="34" charset="0"/>
              </a:rPr>
              <a:t>Au point de rassemblement : une trousse de secours, un téléphone (s’il y a du réseau !)</a:t>
            </a:r>
          </a:p>
        </p:txBody>
      </p:sp>
      <p:sp>
        <p:nvSpPr>
          <p:cNvPr id="75782" name="Text Box 6"/>
          <p:cNvSpPr txBox="1">
            <a:spLocks noChangeArrowheads="1"/>
          </p:cNvSpPr>
          <p:nvPr/>
        </p:nvSpPr>
        <p:spPr bwMode="auto">
          <a:xfrm>
            <a:off x="191069" y="2193813"/>
            <a:ext cx="8374063" cy="1633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r>
              <a:rPr lang="fr-FR" altLang="fr-FR" sz="2000" dirty="0">
                <a:latin typeface="Arial" panose="020B0604020202020204" pitchFamily="34" charset="0"/>
                <a:cs typeface="Arial" panose="020B0604020202020204" pitchFamily="34" charset="0"/>
              </a:rPr>
              <a:t>Par groupe :</a:t>
            </a:r>
          </a:p>
          <a:p>
            <a:pPr>
              <a:buFontTx/>
              <a:buChar char="-"/>
            </a:pPr>
            <a:r>
              <a:rPr lang="fr-FR" altLang="fr-FR" sz="2000" dirty="0">
                <a:latin typeface="Arial" panose="020B0604020202020204" pitchFamily="34" charset="0"/>
                <a:cs typeface="Arial" panose="020B0604020202020204" pitchFamily="34" charset="0"/>
              </a:rPr>
              <a:t> une tenue adaptée</a:t>
            </a:r>
          </a:p>
          <a:p>
            <a:pPr>
              <a:buFontTx/>
              <a:buChar char="-"/>
            </a:pPr>
            <a:r>
              <a:rPr lang="fr-FR" altLang="fr-FR" sz="2000" dirty="0">
                <a:latin typeface="Arial" panose="020B0604020202020204" pitchFamily="34" charset="0"/>
                <a:cs typeface="Arial" panose="020B0604020202020204" pitchFamily="34" charset="0"/>
              </a:rPr>
              <a:t> de l’eau</a:t>
            </a:r>
          </a:p>
          <a:p>
            <a:pPr>
              <a:buFontTx/>
              <a:buChar char="-"/>
            </a:pPr>
            <a:r>
              <a:rPr lang="fr-FR" altLang="fr-FR" sz="2000" dirty="0">
                <a:latin typeface="Arial" panose="020B0604020202020204" pitchFamily="34" charset="0"/>
                <a:cs typeface="Arial" panose="020B0604020202020204" pitchFamily="34" charset="0"/>
              </a:rPr>
              <a:t> une montre (pour vérifier l’heure de retour)</a:t>
            </a:r>
          </a:p>
          <a:p>
            <a:pPr>
              <a:buFontTx/>
              <a:buChar char="-"/>
            </a:pPr>
            <a:r>
              <a:rPr lang="fr-FR" altLang="fr-FR" sz="2000" dirty="0">
                <a:latin typeface="Arial" panose="020B0604020202020204" pitchFamily="34" charset="0"/>
                <a:cs typeface="Arial" panose="020B0604020202020204" pitchFamily="34" charset="0"/>
              </a:rPr>
              <a:t> un sifflet (éventuellement pour les groupes égarés)</a:t>
            </a:r>
          </a:p>
        </p:txBody>
      </p:sp>
      <p:sp>
        <p:nvSpPr>
          <p:cNvPr id="75783" name="Text Box 7"/>
          <p:cNvSpPr txBox="1">
            <a:spLocks noChangeArrowheads="1"/>
          </p:cNvSpPr>
          <p:nvPr/>
        </p:nvSpPr>
        <p:spPr bwMode="auto">
          <a:xfrm>
            <a:off x="191069" y="4205857"/>
            <a:ext cx="11614244" cy="1325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spAutoFit/>
          </a:bodyPr>
          <a:lstStyle/>
          <a:p>
            <a:r>
              <a:rPr lang="fr-FR" altLang="fr-FR" sz="2000" dirty="0">
                <a:latin typeface="Arial" panose="020B0604020202020204" pitchFamily="34" charset="0"/>
                <a:cs typeface="Arial" panose="020B0604020202020204" pitchFamily="34" charset="0"/>
              </a:rPr>
              <a:t>Si vous travaillez sur un terrain privé, demandez l’autorisation au propriétaire et balisez l’entrée du terrain.</a:t>
            </a:r>
          </a:p>
          <a:p>
            <a:r>
              <a:rPr lang="fr-FR" altLang="fr-FR" sz="2000" dirty="0">
                <a:latin typeface="Arial" panose="020B0604020202020204" pitchFamily="34" charset="0"/>
                <a:cs typeface="Arial" panose="020B0604020202020204" pitchFamily="34" charset="0"/>
              </a:rPr>
              <a:t>Si vous travaillez sur un terrain communal, prévenez la mairie et signalez votre présence par des panneaux sur les chemins d’accès.</a:t>
            </a:r>
          </a:p>
        </p:txBody>
      </p:sp>
    </p:spTree>
    <p:extLst>
      <p:ext uri="{BB962C8B-B14F-4D97-AF65-F5344CB8AC3E}">
        <p14:creationId xmlns:p14="http://schemas.microsoft.com/office/powerpoint/2010/main" val="1469647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7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animBg="1"/>
      <p:bldP spid="75781" grpId="0"/>
      <p:bldP spid="75782" grpId="0"/>
      <p:bldP spid="757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1848" y="2494176"/>
            <a:ext cx="10515600" cy="1325563"/>
          </a:xfrm>
        </p:spPr>
        <p:txBody>
          <a:bodyPr/>
          <a:lstStyle/>
          <a:p>
            <a:pPr algn="ctr"/>
            <a:r>
              <a:rPr lang="fr-FR"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La CO et le domaine 1 </a:t>
            </a:r>
            <a:br>
              <a:rPr lang="fr-FR"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fr-FR"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du socle commun</a:t>
            </a:r>
            <a:endParaRPr lang="fr-F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107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76821"/>
          </a:xfrm>
        </p:spPr>
        <p:txBody>
          <a:bodyPr/>
          <a:lstStyle/>
          <a:p>
            <a:pPr algn="ctr"/>
            <a:r>
              <a:rPr lang="fr-FR" dirty="0" smtClean="0"/>
              <a:t>Domaine 1 du socle commun</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316" y="1241946"/>
            <a:ext cx="11729367" cy="5211961"/>
          </a:xfrm>
        </p:spPr>
      </p:pic>
    </p:spTree>
    <p:extLst>
      <p:ext uri="{BB962C8B-B14F-4D97-AF65-F5344CB8AC3E}">
        <p14:creationId xmlns:p14="http://schemas.microsoft.com/office/powerpoint/2010/main" val="229437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1105469" y="1054948"/>
            <a:ext cx="10072047" cy="5553152"/>
          </a:xfrm>
          <a:prstGeom prst="rect">
            <a:avLst/>
          </a:prstGeom>
        </p:spPr>
      </p:pic>
      <p:sp>
        <p:nvSpPr>
          <p:cNvPr id="3" name="ZoneTexte 2"/>
          <p:cNvSpPr txBox="1"/>
          <p:nvPr/>
        </p:nvSpPr>
        <p:spPr>
          <a:xfrm>
            <a:off x="1105469" y="382138"/>
            <a:ext cx="10116872" cy="461665"/>
          </a:xfrm>
          <a:prstGeom prst="rect">
            <a:avLst/>
          </a:prstGeom>
          <a:noFill/>
        </p:spPr>
        <p:txBody>
          <a:bodyPr wrap="none" rtlCol="0">
            <a:spAutoFit/>
          </a:bodyPr>
          <a:lstStyle/>
          <a:p>
            <a:r>
              <a:rPr lang="fr-FR" sz="2400" dirty="0" smtClean="0">
                <a:latin typeface="Arial" panose="020B0604020202020204" pitchFamily="34" charset="0"/>
                <a:cs typeface="Arial" panose="020B0604020202020204" pitchFamily="34" charset="0"/>
              </a:rPr>
              <a:t>Comprendre, s’exprimer en utilisant la langue française à l’écrit et à l’oral</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60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1333" y="174056"/>
            <a:ext cx="10515600" cy="1325563"/>
          </a:xfrm>
        </p:spPr>
        <p:txBody>
          <a:bodyPr>
            <a:normAutofit/>
          </a:bodyPr>
          <a:lstStyle/>
          <a:p>
            <a:pPr algn="ctr"/>
            <a:r>
              <a:rPr lang="fr-FR" sz="2800" b="1" dirty="0" smtClean="0"/>
              <a:t>Comprendre, s’exprimer en utilisant les langages mathématiques, scientifiques et informatiques </a:t>
            </a:r>
            <a:br>
              <a:rPr lang="fr-FR" sz="2800" b="1" dirty="0" smtClean="0"/>
            </a:br>
            <a:r>
              <a:rPr lang="fr-FR" sz="2800" b="1" dirty="0" smtClean="0"/>
              <a:t>la </a:t>
            </a:r>
            <a:r>
              <a:rPr lang="fr-FR" sz="2800" b="1" dirty="0"/>
              <a:t>lecture de paysage</a:t>
            </a:r>
            <a:endParaRPr lang="fr-FR" sz="2800" dirty="0"/>
          </a:p>
        </p:txBody>
      </p:sp>
      <p:sp>
        <p:nvSpPr>
          <p:cNvPr id="3" name="Espace réservé du contenu 2"/>
          <p:cNvSpPr>
            <a:spLocks noGrp="1"/>
          </p:cNvSpPr>
          <p:nvPr>
            <p:ph idx="1"/>
          </p:nvPr>
        </p:nvSpPr>
        <p:spPr>
          <a:xfrm>
            <a:off x="191068" y="1499619"/>
            <a:ext cx="11696131" cy="5242375"/>
          </a:xfrm>
        </p:spPr>
        <p:txBody>
          <a:bodyPr>
            <a:noAutofit/>
          </a:bodyPr>
          <a:lstStyle/>
          <a:p>
            <a:r>
              <a:rPr lang="fr-FR" sz="1800" dirty="0" smtClean="0">
                <a:latin typeface="Arial" panose="020B0604020202020204" pitchFamily="34" charset="0"/>
                <a:cs typeface="Arial" panose="020B0604020202020204" pitchFamily="34" charset="0"/>
              </a:rPr>
              <a:t>développer </a:t>
            </a:r>
            <a:r>
              <a:rPr lang="fr-FR" sz="1800" dirty="0">
                <a:latin typeface="Arial" panose="020B0604020202020204" pitchFamily="34" charset="0"/>
                <a:cs typeface="Arial" panose="020B0604020202020204" pitchFamily="34" charset="0"/>
              </a:rPr>
              <a:t>chez l’enfant sa capacité à prendre des indices sur son environnement pour se repérer et s’orienter avec (ou sans) l’aide d’un support topographique. </a:t>
            </a:r>
            <a:endParaRPr lang="fr-FR" sz="1800" dirty="0" smtClean="0">
              <a:latin typeface="Arial" panose="020B0604020202020204" pitchFamily="34" charset="0"/>
              <a:cs typeface="Arial" panose="020B0604020202020204" pitchFamily="34" charset="0"/>
            </a:endParaRPr>
          </a:p>
          <a:p>
            <a:r>
              <a:rPr lang="fr-FR" sz="1800" dirty="0" smtClean="0">
                <a:latin typeface="Arial" panose="020B0604020202020204" pitchFamily="34" charset="0"/>
                <a:cs typeface="Arial" panose="020B0604020202020204" pitchFamily="34" charset="0"/>
              </a:rPr>
              <a:t>lui </a:t>
            </a:r>
            <a:r>
              <a:rPr lang="fr-FR" sz="1800" b="1" dirty="0">
                <a:latin typeface="Arial" panose="020B0604020202020204" pitchFamily="34" charset="0"/>
                <a:cs typeface="Arial" panose="020B0604020202020204" pitchFamily="34" charset="0"/>
              </a:rPr>
              <a:t>apprendre à sélectionner des informations dans le paysage </a:t>
            </a:r>
            <a:r>
              <a:rPr lang="fr-FR" sz="1800" b="1" u="sng" dirty="0">
                <a:latin typeface="Arial" panose="020B0604020202020204" pitchFamily="34" charset="0"/>
                <a:cs typeface="Arial" panose="020B0604020202020204" pitchFamily="34" charset="0"/>
              </a:rPr>
              <a:t>pour mieux le comprendre</a:t>
            </a:r>
            <a:r>
              <a:rPr lang="fr-FR" sz="1800" dirty="0">
                <a:latin typeface="Arial" panose="020B0604020202020204" pitchFamily="34" charset="0"/>
                <a:cs typeface="Arial" panose="020B0604020202020204" pitchFamily="34" charset="0"/>
              </a:rPr>
              <a:t>. La lecture de paysage peut se faire </a:t>
            </a:r>
            <a:r>
              <a:rPr lang="fr-FR" sz="1800" i="1" dirty="0">
                <a:latin typeface="Arial" panose="020B0604020202020204" pitchFamily="34" charset="0"/>
                <a:cs typeface="Arial" panose="020B0604020202020204" pitchFamily="34" charset="0"/>
              </a:rPr>
              <a:t>in-situ</a:t>
            </a:r>
            <a:r>
              <a:rPr lang="fr-FR" sz="1800" dirty="0">
                <a:latin typeface="Arial" panose="020B0604020202020204" pitchFamily="34" charset="0"/>
                <a:cs typeface="Arial" panose="020B0604020202020204" pitchFamily="34" charset="0"/>
              </a:rPr>
              <a:t> depuis un point de vue, mais aussi à partir de photos, de plans…</a:t>
            </a:r>
          </a:p>
          <a:p>
            <a:pPr marL="0" indent="0">
              <a:buNone/>
            </a:pPr>
            <a:endParaRPr lang="fr-FR" sz="1800" dirty="0" smtClean="0">
              <a:latin typeface="Arial" panose="020B0604020202020204" pitchFamily="34" charset="0"/>
              <a:cs typeface="Arial" panose="020B0604020202020204" pitchFamily="34" charset="0"/>
            </a:endParaRPr>
          </a:p>
          <a:p>
            <a:pPr marL="0" indent="0">
              <a:buNone/>
            </a:pPr>
            <a:r>
              <a:rPr lang="fr-FR" sz="1800" dirty="0" smtClean="0">
                <a:latin typeface="Arial" panose="020B0604020202020204" pitchFamily="34" charset="0"/>
                <a:cs typeface="Arial" panose="020B0604020202020204" pitchFamily="34" charset="0"/>
              </a:rPr>
              <a:t>Les </a:t>
            </a:r>
            <a:r>
              <a:rPr lang="fr-FR" sz="1800" dirty="0">
                <a:latin typeface="Arial" panose="020B0604020202020204" pitchFamily="34" charset="0"/>
                <a:cs typeface="Arial" panose="020B0604020202020204" pitchFamily="34" charset="0"/>
              </a:rPr>
              <a:t>premières questions que pourrait se poser l’enseignant qui propose de la lecture de paysage à ses élèves peuvent donc être les suivantes :</a:t>
            </a:r>
          </a:p>
          <a:p>
            <a:pPr lvl="0"/>
            <a:r>
              <a:rPr lang="fr-FR" sz="1800" dirty="0">
                <a:latin typeface="Arial" panose="020B0604020202020204" pitchFamily="34" charset="0"/>
                <a:cs typeface="Arial" panose="020B0604020202020204" pitchFamily="34" charset="0"/>
              </a:rPr>
              <a:t>Qu’est ce qui fait la spécificité du paysage que j’offre à regarder ?</a:t>
            </a:r>
          </a:p>
          <a:p>
            <a:pPr lvl="0"/>
            <a:r>
              <a:rPr lang="fr-FR" sz="1800" dirty="0">
                <a:latin typeface="Arial" panose="020B0604020202020204" pitchFamily="34" charset="0"/>
                <a:cs typeface="Arial" panose="020B0604020202020204" pitchFamily="34" charset="0"/>
              </a:rPr>
              <a:t>Dans cet environnement </a:t>
            </a:r>
            <a:r>
              <a:rPr lang="fr-FR" sz="1800" dirty="0" smtClean="0">
                <a:latin typeface="Arial" panose="020B0604020202020204" pitchFamily="34" charset="0"/>
                <a:cs typeface="Arial" panose="020B0604020202020204" pitchFamily="34" charset="0"/>
              </a:rPr>
              <a:t>qu’y a t-il </a:t>
            </a:r>
            <a:r>
              <a:rPr lang="fr-FR" sz="1800" dirty="0">
                <a:latin typeface="Arial" panose="020B0604020202020204" pitchFamily="34" charset="0"/>
                <a:cs typeface="Arial" panose="020B0604020202020204" pitchFamily="34" charset="0"/>
              </a:rPr>
              <a:t>à savoir pour mieux le comprendre ? Quels indices sélectionner ?</a:t>
            </a:r>
          </a:p>
          <a:p>
            <a:pPr lvl="0"/>
            <a:r>
              <a:rPr lang="fr-FR" sz="1800" dirty="0">
                <a:latin typeface="Arial" panose="020B0604020202020204" pitchFamily="34" charset="0"/>
                <a:cs typeface="Arial" panose="020B0604020202020204" pitchFamily="34" charset="0"/>
              </a:rPr>
              <a:t>Comment se sont construits les éléments remarquables qui le composent ?</a:t>
            </a:r>
          </a:p>
          <a:p>
            <a:pPr marL="0" indent="0">
              <a:buNone/>
            </a:pPr>
            <a:endParaRPr lang="fr-FR" sz="1800" dirty="0" smtClean="0">
              <a:latin typeface="Arial" panose="020B0604020202020204" pitchFamily="34" charset="0"/>
              <a:cs typeface="Arial" panose="020B0604020202020204" pitchFamily="34" charset="0"/>
            </a:endParaRPr>
          </a:p>
          <a:p>
            <a:pPr marL="0" indent="0">
              <a:buNone/>
            </a:pPr>
            <a:r>
              <a:rPr lang="fr-FR" sz="1800" dirty="0" smtClean="0">
                <a:latin typeface="Arial" panose="020B0604020202020204" pitchFamily="34" charset="0"/>
                <a:cs typeface="Arial" panose="020B0604020202020204" pitchFamily="34" charset="0"/>
              </a:rPr>
              <a:t>En </a:t>
            </a:r>
            <a:r>
              <a:rPr lang="fr-FR" sz="1800" dirty="0">
                <a:latin typeface="Arial" panose="020B0604020202020204" pitchFamily="34" charset="0"/>
                <a:cs typeface="Arial" panose="020B0604020202020204" pitchFamily="34" charset="0"/>
              </a:rPr>
              <a:t>fonction de l’âge des enfants, on visera des compétences telles que : </a:t>
            </a:r>
          </a:p>
          <a:p>
            <a:pPr lvl="0"/>
            <a:r>
              <a:rPr lang="fr-FR" sz="1800" dirty="0">
                <a:latin typeface="Arial" panose="020B0604020202020204" pitchFamily="34" charset="0"/>
                <a:cs typeface="Arial" panose="020B0604020202020204" pitchFamily="34" charset="0"/>
              </a:rPr>
              <a:t>Etre capable de prendre des indices de plus en plus fins (Education à l’observation)</a:t>
            </a:r>
          </a:p>
          <a:p>
            <a:pPr lvl="0"/>
            <a:r>
              <a:rPr lang="fr-FR" sz="1800" dirty="0">
                <a:latin typeface="Arial" panose="020B0604020202020204" pitchFamily="34" charset="0"/>
                <a:cs typeface="Arial" panose="020B0604020202020204" pitchFamily="34" charset="0"/>
              </a:rPr>
              <a:t>Etre capable d’observer pour dessiner ou décrire (à l’écrit et/ou à l’oral)</a:t>
            </a:r>
          </a:p>
          <a:p>
            <a:r>
              <a:rPr lang="fr-FR" sz="1800" dirty="0">
                <a:latin typeface="Arial" panose="020B0604020202020204" pitchFamily="34" charset="0"/>
                <a:cs typeface="Arial" panose="020B0604020202020204" pitchFamily="34" charset="0"/>
              </a:rPr>
              <a:t>Etre capable de mettre en relation (la géographie du lieu et les choix de l’activité humaine, par exemple)</a:t>
            </a:r>
          </a:p>
        </p:txBody>
      </p:sp>
    </p:spTree>
    <p:extLst>
      <p:ext uri="{BB962C8B-B14F-4D97-AF65-F5344CB8AC3E}">
        <p14:creationId xmlns:p14="http://schemas.microsoft.com/office/powerpoint/2010/main" val="82526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09182" y="710525"/>
            <a:ext cx="11764370" cy="6331670"/>
          </a:xfrm>
          <a:prstGeom prst="rect">
            <a:avLst/>
          </a:prstGeom>
        </p:spPr>
        <p:txBody>
          <a:bodyPr wrap="square">
            <a:spAutoFit/>
          </a:bodyPr>
          <a:lstStyle/>
          <a:p>
            <a:pPr indent="449580" algn="just">
              <a:lnSpc>
                <a:spcPct val="107000"/>
              </a:lnSpc>
              <a:spcBef>
                <a:spcPts val="140"/>
              </a:spcBef>
              <a:spcAft>
                <a:spcPts val="140"/>
              </a:spcAft>
            </a:pPr>
            <a:r>
              <a:rPr lang="fr-FR" sz="1600" b="1" dirty="0">
                <a:latin typeface="Arial" panose="020B0604020202020204" pitchFamily="34" charset="0"/>
                <a:ea typeface="Times New Roman" panose="02020603050405020304" pitchFamily="18" charset="0"/>
                <a:cs typeface="Arial" panose="020B0604020202020204" pitchFamily="34" charset="0"/>
              </a:rPr>
              <a:t>l</a:t>
            </a: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e quadrillage. </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Déplacements, repérages. Travail en mathématiques.</a:t>
            </a: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la maquette</a:t>
            </a:r>
            <a:r>
              <a:rPr lang="fr-FR" sz="1600" dirty="0" smtClean="0">
                <a:latin typeface="Arial" panose="020B0604020202020204" pitchFamily="34" charset="0"/>
                <a:ea typeface="Times New Roman" panose="02020603050405020304" pitchFamily="18" charset="0"/>
                <a:cs typeface="Arial" panose="020B0604020202020204" pitchFamily="34" charset="0"/>
              </a:rPr>
              <a:t>. </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De la PS jusqu’au cycle 2. représentation en trois dimensions. La maquette peut être de grande taille. </a:t>
            </a:r>
            <a:endParaRPr lang="fr-FR" sz="1600" dirty="0" smtClean="0">
              <a:effectLst/>
              <a:latin typeface="Arial" panose="020B0604020202020204" pitchFamily="34" charset="0"/>
              <a:ea typeface="Calibri" panose="020F0502020204030204" pitchFamily="34"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La photo</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 à partir de la MS. représentation en deux dimensions. Avec des petits, des plans larges et des angles de vue proches de ceux des enfants. Pour complexifier, on pourra rétrécir le champ, prendre des angles inhabituels, tourner la photo, jouer sur les différents plans. Avec des grands, on pourra aussi placer les balises à l’endroit où se trouvait le photographe au moment de la prise de vue…</a:t>
            </a:r>
            <a:endParaRPr lang="fr-FR" sz="1600" dirty="0" smtClean="0">
              <a:effectLst/>
              <a:latin typeface="Arial" panose="020B0604020202020204" pitchFamily="34" charset="0"/>
              <a:ea typeface="Calibri" panose="020F0502020204030204" pitchFamily="34"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Le dessin figuratif</a:t>
            </a:r>
            <a:r>
              <a:rPr lang="fr-FR" sz="1600" dirty="0" smtClean="0">
                <a:latin typeface="Arial" panose="020B0604020202020204" pitchFamily="34" charset="0"/>
                <a:ea typeface="Times New Roman" panose="02020603050405020304" pitchFamily="18" charset="0"/>
                <a:cs typeface="Arial" panose="020B0604020202020204" pitchFamily="34" charset="0"/>
              </a:rPr>
              <a:t>. </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dès la MS, remplacer certains objets d’une maquette. On pourra par exemple remplacer les arbres, les bancs… par des dessins. </a:t>
            </a:r>
            <a:endParaRPr lang="fr-FR" sz="1600" dirty="0" smtClean="0">
              <a:effectLst/>
              <a:latin typeface="Arial" panose="020B0604020202020204" pitchFamily="34" charset="0"/>
              <a:ea typeface="Calibri" panose="020F0502020204030204" pitchFamily="34"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La photo panoramique. </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à partir de la MS. montage de plusieurs photos. Elle offre un champ plus large que la photo classique et peut par exemple permettre d’avoir toute la cour sur une même représentation. Elle reste assez facile à lire, mais elle peut déformer un peu le réel, si l’on assemble sur un même plan plusieurs photos prises avec une rotation depuis un même point.</a:t>
            </a:r>
            <a:endParaRPr lang="fr-FR" sz="1600" dirty="0" smtClean="0">
              <a:effectLst/>
              <a:latin typeface="Arial" panose="020B0604020202020204" pitchFamily="34" charset="0"/>
              <a:ea typeface="Calibri" panose="020F0502020204030204" pitchFamily="34"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Le dessin panoramique. </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à partir des MS si la photo panoramique a été utilisée auparavant. réalisé à partir de la photo panoramique. Il est une étape intéressante avant d’utiliser le plan figuratif. L’abstraction est en effet plus grande que sur la photo. Toutefois le point de vue reste proche de celui que peut avoir l’enfant.</a:t>
            </a:r>
            <a:endParaRPr lang="fr-FR" sz="1600" dirty="0" smtClean="0">
              <a:effectLst/>
              <a:latin typeface="Arial" panose="020B0604020202020204" pitchFamily="34" charset="0"/>
              <a:ea typeface="Calibri" panose="020F0502020204030204" pitchFamily="34"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Le plan figuratif</a:t>
            </a:r>
            <a:r>
              <a:rPr lang="fr-FR" sz="1600" dirty="0" smtClean="0">
                <a:latin typeface="Arial" panose="020B0604020202020204" pitchFamily="34" charset="0"/>
                <a:ea typeface="Times New Roman" panose="02020603050405020304" pitchFamily="18" charset="0"/>
                <a:cs typeface="Arial" panose="020B0604020202020204" pitchFamily="34" charset="0"/>
              </a:rPr>
              <a:t>. </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à partir de la GS. Il s’agit d’une représentation en perspective cavalière du site. Il respecte autant que possible une échelle et une orientation Sud/Nord.</a:t>
            </a:r>
            <a:endParaRPr lang="fr-FR" sz="1600" dirty="0" smtClean="0">
              <a:effectLst/>
              <a:latin typeface="Arial" panose="020B0604020202020204" pitchFamily="34" charset="0"/>
              <a:ea typeface="Calibri" panose="020F0502020204030204" pitchFamily="34"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Le plan d’orientation</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 Il s’agit de l’étape ultime avant la lecture d’une carte d’orientation. Il est noir et blanc, son échelle est comprise entre1/200</a:t>
            </a:r>
            <a:r>
              <a:rPr lang="fr-FR" sz="1600" baseline="30000" dirty="0" smtClean="0">
                <a:effectLst/>
                <a:latin typeface="Arial" panose="020B0604020202020204" pitchFamily="34" charset="0"/>
                <a:ea typeface="Times New Roman" panose="02020603050405020304" pitchFamily="18" charset="0"/>
                <a:cs typeface="Arial" panose="020B0604020202020204" pitchFamily="34" charset="0"/>
              </a:rPr>
              <a:t>e</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 et 1/10 000</a:t>
            </a:r>
            <a:r>
              <a:rPr lang="fr-FR" sz="1600" baseline="30000" dirty="0" smtClean="0">
                <a:effectLst/>
                <a:latin typeface="Arial" panose="020B0604020202020204" pitchFamily="34" charset="0"/>
                <a:ea typeface="Times New Roman" panose="02020603050405020304" pitchFamily="18" charset="0"/>
                <a:cs typeface="Arial" panose="020B0604020202020204" pitchFamily="34" charset="0"/>
              </a:rPr>
              <a:t>e</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 Tout est codifié par des symboles conventionnels. Le relief n’apparait que s’il constitue un élément indispensable à l’orientation.</a:t>
            </a:r>
            <a:endParaRPr lang="fr-FR" sz="1600" dirty="0">
              <a:latin typeface="Arial" panose="020B0604020202020204" pitchFamily="34" charset="0"/>
              <a:ea typeface="Times New Roman" panose="02020603050405020304" pitchFamily="18" charset="0"/>
              <a:cs typeface="Arial" panose="020B0604020202020204" pitchFamily="34" charset="0"/>
            </a:endParaRPr>
          </a:p>
          <a:p>
            <a:pPr indent="449580" algn="just">
              <a:lnSpc>
                <a:spcPct val="107000"/>
              </a:lnSpc>
              <a:spcBef>
                <a:spcPts val="140"/>
              </a:spcBef>
              <a:spcAft>
                <a:spcPts val="140"/>
              </a:spcAft>
            </a:pPr>
            <a:r>
              <a:rPr lang="fr-FR" sz="1600" b="1" dirty="0" smtClean="0">
                <a:effectLst/>
                <a:latin typeface="Arial" panose="020B0604020202020204" pitchFamily="34" charset="0"/>
                <a:ea typeface="Times New Roman" panose="02020603050405020304" pitchFamily="18" charset="0"/>
                <a:cs typeface="Arial" panose="020B0604020202020204" pitchFamily="34" charset="0"/>
              </a:rPr>
              <a:t>La carte d’orientation.</a:t>
            </a:r>
            <a:r>
              <a:rPr lang="fr-FR" sz="1600" dirty="0" smtClean="0">
                <a:effectLst/>
                <a:latin typeface="Arial" panose="020B0604020202020204" pitchFamily="34" charset="0"/>
                <a:ea typeface="Times New Roman" panose="02020603050405020304" pitchFamily="18" charset="0"/>
                <a:cs typeface="Arial" panose="020B0604020202020204" pitchFamily="34" charset="0"/>
              </a:rPr>
              <a:t> élèves de cycle 3 expérimentés. document le plus perfectionné pour s’orienter en milieu inconnu. Aucun détail ne manque. Toutes les marques du relief apparaissent. La pénétrabilité du terrain est précisée par des nuances de couleur.</a:t>
            </a:r>
            <a:endParaRPr lang="fr-FR" sz="1600" dirty="0">
              <a:latin typeface="Arial" panose="020B0604020202020204" pitchFamily="34" charset="0"/>
              <a:cs typeface="Arial" panose="020B0604020202020204" pitchFamily="34" charset="0"/>
            </a:endParaRPr>
          </a:p>
        </p:txBody>
      </p:sp>
      <p:sp>
        <p:nvSpPr>
          <p:cNvPr id="5" name="Rectangle 4"/>
          <p:cNvSpPr/>
          <p:nvPr/>
        </p:nvSpPr>
        <p:spPr>
          <a:xfrm>
            <a:off x="3304746" y="187305"/>
            <a:ext cx="5750613" cy="523220"/>
          </a:xfrm>
          <a:prstGeom prst="rect">
            <a:avLst/>
          </a:prstGeom>
        </p:spPr>
        <p:txBody>
          <a:bodyPr wrap="none">
            <a:spAutoFit/>
          </a:bodyPr>
          <a:lstStyle/>
          <a:p>
            <a:r>
              <a:rPr lang="fr-FR" sz="2800" b="1" dirty="0" smtClean="0">
                <a:solidFill>
                  <a:srgbClr val="948A54"/>
                </a:solidFill>
                <a:effectLst/>
                <a:latin typeface="Calibri" panose="020F0502020204030204" pitchFamily="34" charset="0"/>
                <a:ea typeface="Times New Roman" panose="02020603050405020304" pitchFamily="18" charset="0"/>
                <a:cs typeface="Times New Roman" panose="02020603050405020304" pitchFamily="18" charset="0"/>
              </a:rPr>
              <a:t>Les documents qui aident à s’orienter</a:t>
            </a:r>
            <a:endParaRPr lang="fr-FR" sz="2800" dirty="0"/>
          </a:p>
        </p:txBody>
      </p:sp>
    </p:spTree>
    <p:extLst>
      <p:ext uri="{BB962C8B-B14F-4D97-AF65-F5344CB8AC3E}">
        <p14:creationId xmlns:p14="http://schemas.microsoft.com/office/powerpoint/2010/main" val="413792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87821"/>
            <a:ext cx="10515600" cy="1325563"/>
          </a:xfrm>
        </p:spPr>
        <p:txBody>
          <a:bodyPr/>
          <a:lstStyle/>
          <a:p>
            <a:pPr algn="ctr"/>
            <a:r>
              <a:rPr lang="fr-FR" b="1" cap="small" dirty="0">
                <a:effectLst>
                  <a:outerShdw blurRad="38100" dist="38100" dir="2700000" algn="tl">
                    <a:srgbClr val="000000">
                      <a:alpha val="43137"/>
                    </a:srgbClr>
                  </a:outerShdw>
                </a:effectLst>
              </a:rPr>
              <a:t>Comment organiser les apprentissages ?</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990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56" y="517329"/>
            <a:ext cx="11479237" cy="3112136"/>
          </a:xfrm>
        </p:spPr>
        <p:txBody>
          <a:bodyPr/>
          <a:lstStyle/>
          <a:p>
            <a:pPr marL="0" indent="0">
              <a:buNone/>
            </a:pPr>
            <a:r>
              <a:rPr lang="fr-FR" dirty="0" smtClean="0">
                <a:latin typeface="Arial" panose="020B0604020202020204" pitchFamily="34" charset="0"/>
                <a:cs typeface="Arial" panose="020B0604020202020204" pitchFamily="34" charset="0"/>
              </a:rPr>
              <a:t>Pour </a:t>
            </a:r>
            <a:r>
              <a:rPr lang="fr-FR" dirty="0">
                <a:latin typeface="Arial" panose="020B0604020202020204" pitchFamily="34" charset="0"/>
                <a:cs typeface="Arial" panose="020B0604020202020204" pitchFamily="34" charset="0"/>
              </a:rPr>
              <a:t>développer les compétences d’orientation et de structuration de l’espace, </a:t>
            </a:r>
            <a:r>
              <a:rPr lang="fr-FR" b="1" dirty="0">
                <a:latin typeface="Arial" panose="020B0604020202020204" pitchFamily="34" charset="0"/>
                <a:cs typeface="Arial" panose="020B0604020202020204" pitchFamily="34" charset="0"/>
              </a:rPr>
              <a:t>il est nécessaire dès la petite section de commencer à représenter l’espace réel.</a:t>
            </a:r>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pPr marL="0" indent="0">
              <a:buNone/>
            </a:pPr>
            <a:r>
              <a:rPr lang="fr-FR" dirty="0" smtClean="0">
                <a:latin typeface="Arial" panose="020B0604020202020204" pitchFamily="34" charset="0"/>
                <a:cs typeface="Arial" panose="020B0604020202020204" pitchFamily="34" charset="0"/>
              </a:rPr>
              <a:t>L’élève prend </a:t>
            </a:r>
            <a:r>
              <a:rPr lang="fr-FR" dirty="0">
                <a:latin typeface="Arial" panose="020B0604020202020204" pitchFamily="34" charset="0"/>
                <a:cs typeface="Arial" panose="020B0604020202020204" pitchFamily="34" charset="0"/>
              </a:rPr>
              <a:t>des indices sur les éléments qui composent son environnement et sur leurs relations, pour peu à peu passer d’un espace vécu à un espace perçu, puis conçu. </a:t>
            </a:r>
            <a:endParaRPr lang="fr-FR" dirty="0" smtClean="0">
              <a:latin typeface="Arial" panose="020B0604020202020204" pitchFamily="34" charset="0"/>
              <a:cs typeface="Arial" panose="020B0604020202020204" pitchFamily="34" charset="0"/>
            </a:endParaRPr>
          </a:p>
          <a:p>
            <a:pPr marL="0" indent="0">
              <a:buNone/>
            </a:pPr>
            <a:r>
              <a:rPr lang="fr-FR" dirty="0" smtClean="0">
                <a:latin typeface="Arial" panose="020B0604020202020204" pitchFamily="34" charset="0"/>
                <a:cs typeface="Arial" panose="020B0604020202020204" pitchFamily="34" charset="0"/>
              </a:rPr>
              <a:t>Le </a:t>
            </a:r>
            <a:r>
              <a:rPr lang="fr-FR" dirty="0">
                <a:latin typeface="Arial" panose="020B0604020202020204" pitchFamily="34" charset="0"/>
                <a:cs typeface="Arial" panose="020B0604020202020204" pitchFamily="34" charset="0"/>
              </a:rPr>
              <a:t>support </a:t>
            </a:r>
            <a:r>
              <a:rPr lang="fr-FR" dirty="0" smtClean="0">
                <a:latin typeface="Arial" panose="020B0604020202020204" pitchFamily="34" charset="0"/>
                <a:cs typeface="Arial" panose="020B0604020202020204" pitchFamily="34" charset="0"/>
              </a:rPr>
              <a:t>le plus adapté : la maquette.</a:t>
            </a:r>
            <a:endParaRPr lang="fr-FR" dirty="0">
              <a:latin typeface="Arial" panose="020B0604020202020204" pitchFamily="34" charset="0"/>
              <a:cs typeface="Arial" panose="020B0604020202020204" pitchFamily="34" charset="0"/>
            </a:endParaRPr>
          </a:p>
        </p:txBody>
      </p:sp>
      <p:sp>
        <p:nvSpPr>
          <p:cNvPr id="4" name="ZoneTexte 3"/>
          <p:cNvSpPr txBox="1"/>
          <p:nvPr/>
        </p:nvSpPr>
        <p:spPr>
          <a:xfrm>
            <a:off x="323555" y="4431322"/>
            <a:ext cx="11479237" cy="1815882"/>
          </a:xfrm>
          <a:prstGeom prst="rect">
            <a:avLst/>
          </a:prstGeom>
          <a:noFill/>
        </p:spPr>
        <p:txBody>
          <a:bodyPr wrap="square" rtlCol="0">
            <a:spAutoFit/>
          </a:bodyPr>
          <a:lstStyle/>
          <a:p>
            <a:r>
              <a:rPr lang="fr-FR" sz="2800" dirty="0" smtClean="0">
                <a:latin typeface="Arial" panose="020B0604020202020204" pitchFamily="34" charset="0"/>
                <a:cs typeface="Arial" panose="020B0604020202020204" pitchFamily="34" charset="0"/>
              </a:rPr>
              <a:t>Il est préférable de travailler à partir de quelques situations choisies et de les faire évoluer grâce à quelques variables.</a:t>
            </a:r>
          </a:p>
          <a:p>
            <a:r>
              <a:rPr lang="fr-FR" sz="2800" dirty="0" smtClean="0">
                <a:latin typeface="Arial" panose="020B0604020202020204" pitchFamily="34" charset="0"/>
                <a:cs typeface="Arial" panose="020B0604020202020204" pitchFamily="34" charset="0"/>
              </a:rPr>
              <a:t>Il peut être aussi nécessaire de proposer des activités « décrochées » (ex : les cerceaux).</a:t>
            </a:r>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277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a:stretch>
            <a:fillRect/>
          </a:stretch>
        </p:blipFill>
        <p:spPr>
          <a:xfrm>
            <a:off x="5090616" y="109182"/>
            <a:ext cx="6496334" cy="6748818"/>
          </a:xfrm>
          <a:prstGeom prst="rect">
            <a:avLst/>
          </a:prstGeom>
        </p:spPr>
      </p:pic>
      <p:sp>
        <p:nvSpPr>
          <p:cNvPr id="5" name="ZoneTexte 4"/>
          <p:cNvSpPr txBox="1"/>
          <p:nvPr/>
        </p:nvSpPr>
        <p:spPr>
          <a:xfrm>
            <a:off x="600503" y="627797"/>
            <a:ext cx="4189862" cy="1077218"/>
          </a:xfrm>
          <a:prstGeom prst="rect">
            <a:avLst/>
          </a:prstGeom>
          <a:noFill/>
        </p:spPr>
        <p:txBody>
          <a:bodyPr wrap="square" rtlCol="0">
            <a:spAutoFit/>
          </a:bodyPr>
          <a:lstStyle/>
          <a:p>
            <a:r>
              <a:rPr lang="fr-FR" sz="3200" dirty="0" smtClean="0">
                <a:latin typeface="Arial" panose="020B0604020202020204" pitchFamily="34" charset="0"/>
                <a:cs typeface="Arial" panose="020B0604020202020204" pitchFamily="34" charset="0"/>
              </a:rPr>
              <a:t>Des variables sur lesquelles jouer</a:t>
            </a:r>
            <a:endParaRPr lang="fr-F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93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87821"/>
            <a:ext cx="10515600" cy="1325563"/>
          </a:xfrm>
        </p:spPr>
        <p:txBody>
          <a:bodyPr/>
          <a:lstStyle/>
          <a:p>
            <a:pPr algn="ctr"/>
            <a:r>
              <a:rPr lang="fr-FR" b="1" cap="small" dirty="0" smtClean="0">
                <a:effectLst>
                  <a:outerShdw blurRad="38100" dist="38100" dir="2700000" algn="tl">
                    <a:srgbClr val="000000">
                      <a:alpha val="43137"/>
                    </a:srgbClr>
                  </a:outerShdw>
                </a:effectLst>
              </a:rPr>
              <a:t>Des ressources</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084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1847" y="2671596"/>
            <a:ext cx="10515600" cy="1325563"/>
          </a:xfrm>
        </p:spPr>
        <p:txBody>
          <a:bodyPr/>
          <a:lstStyle/>
          <a:p>
            <a:pPr algn="ctr"/>
            <a:r>
              <a:rPr lang="fr-FR"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Qu’est-ce que la CO ?</a:t>
            </a:r>
            <a:endParaRPr lang="fr-F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99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0101" y="265211"/>
            <a:ext cx="8072651" cy="1323439"/>
          </a:xfrm>
          <a:prstGeom prst="rect">
            <a:avLst/>
          </a:prstGeom>
        </p:spPr>
        <p:txBody>
          <a:bodyPr wrap="square">
            <a:spAutoFit/>
          </a:bodyPr>
          <a:lstStyle/>
          <a:p>
            <a:pPr algn="ctr"/>
            <a:r>
              <a:rPr lang="fr-FR" sz="3200" b="1" dirty="0">
                <a:solidFill>
                  <a:srgbClr val="000000"/>
                </a:solidFill>
                <a:latin typeface="Arial" panose="020B0604020202020204" pitchFamily="34" charset="0"/>
                <a:cs typeface="Arial" panose="020B0604020202020204" pitchFamily="34" charset="0"/>
              </a:rPr>
              <a:t>Un album à grandir</a:t>
            </a:r>
          </a:p>
          <a:p>
            <a:pPr algn="ctr"/>
            <a:r>
              <a:rPr lang="fr-FR" sz="2400" b="1" dirty="0" smtClean="0">
                <a:solidFill>
                  <a:srgbClr val="000000"/>
                </a:solidFill>
                <a:latin typeface="Arial" panose="020B0604020202020204" pitchFamily="34" charset="0"/>
                <a:cs typeface="Arial" panose="020B0604020202020204" pitchFamily="34" charset="0"/>
              </a:rPr>
              <a:t>(5ème </a:t>
            </a:r>
            <a:r>
              <a:rPr lang="fr-FR" sz="2400" b="1" dirty="0">
                <a:solidFill>
                  <a:srgbClr val="000000"/>
                </a:solidFill>
                <a:latin typeface="Arial" panose="020B0604020202020204" pitchFamily="34" charset="0"/>
                <a:cs typeface="Arial" panose="020B0604020202020204" pitchFamily="34" charset="0"/>
              </a:rPr>
              <a:t>tome des aventures de </a:t>
            </a:r>
            <a:r>
              <a:rPr lang="fr-FR" sz="2400" b="1" dirty="0" err="1">
                <a:solidFill>
                  <a:srgbClr val="000000"/>
                </a:solidFill>
                <a:latin typeface="Arial" panose="020B0604020202020204" pitchFamily="34" charset="0"/>
                <a:cs typeface="Arial" panose="020B0604020202020204" pitchFamily="34" charset="0"/>
              </a:rPr>
              <a:t>Pensatou</a:t>
            </a:r>
            <a:r>
              <a:rPr lang="fr-FR" sz="2400" b="1" dirty="0">
                <a:solidFill>
                  <a:srgbClr val="000000"/>
                </a:solidFill>
                <a:latin typeface="Arial" panose="020B0604020202020204" pitchFamily="34" charset="0"/>
                <a:cs typeface="Arial" panose="020B0604020202020204" pitchFamily="34" charset="0"/>
              </a:rPr>
              <a:t> et </a:t>
            </a:r>
            <a:r>
              <a:rPr lang="fr-FR" sz="2400" b="1" dirty="0" err="1">
                <a:solidFill>
                  <a:srgbClr val="000000"/>
                </a:solidFill>
                <a:latin typeface="Arial" panose="020B0604020202020204" pitchFamily="34" charset="0"/>
                <a:cs typeface="Arial" panose="020B0604020202020204" pitchFamily="34" charset="0"/>
              </a:rPr>
              <a:t>Têtanlère</a:t>
            </a:r>
            <a:r>
              <a:rPr lang="fr-FR" sz="2400" b="1" dirty="0">
                <a:solidFill>
                  <a:srgbClr val="000000"/>
                </a:solidFill>
                <a:latin typeface="Arial" panose="020B0604020202020204" pitchFamily="34" charset="0"/>
                <a:cs typeface="Arial" panose="020B0604020202020204" pitchFamily="34" charset="0"/>
              </a:rPr>
              <a:t>). </a:t>
            </a:r>
            <a:r>
              <a:rPr lang="fr-FR" sz="2400" b="1" dirty="0" smtClean="0">
                <a:solidFill>
                  <a:srgbClr val="000000"/>
                </a:solidFill>
                <a:latin typeface="Arial" panose="020B0604020202020204" pitchFamily="34" charset="0"/>
                <a:cs typeface="Arial" panose="020B0604020202020204" pitchFamily="34" charset="0"/>
              </a:rPr>
              <a:t>Cycles 1 et 2</a:t>
            </a:r>
            <a:endParaRPr lang="fr-FR" sz="2400" b="1" dirty="0">
              <a:solidFill>
                <a:srgbClr val="000000"/>
              </a:solidFill>
              <a:latin typeface="Arial" panose="020B0604020202020204" pitchFamily="34" charset="0"/>
              <a:cs typeface="Arial" panose="020B0604020202020204" pitchFamily="34" charset="0"/>
            </a:endParaRPr>
          </a:p>
        </p:txBody>
      </p:sp>
      <p:sp>
        <p:nvSpPr>
          <p:cNvPr id="3" name="Rectangle 2"/>
          <p:cNvSpPr/>
          <p:nvPr/>
        </p:nvSpPr>
        <p:spPr>
          <a:xfrm>
            <a:off x="122788" y="2076450"/>
            <a:ext cx="5085316" cy="830997"/>
          </a:xfrm>
          <a:prstGeom prst="rect">
            <a:avLst/>
          </a:prstGeom>
        </p:spPr>
        <p:txBody>
          <a:bodyPr wrap="square">
            <a:spAutoFit/>
          </a:bodyPr>
          <a:lstStyle/>
          <a:p>
            <a:r>
              <a:rPr lang="fr-FR" sz="2400" dirty="0" smtClean="0">
                <a:latin typeface="Arial" panose="020B0604020202020204" pitchFamily="34" charset="0"/>
                <a:cs typeface="Arial" panose="020B0604020202020204" pitchFamily="34" charset="0"/>
              </a:rPr>
              <a:t>Situations </a:t>
            </a:r>
            <a:r>
              <a:rPr lang="fr-FR" sz="2400" b="1" dirty="0" smtClean="0">
                <a:latin typeface="Arial" panose="020B0604020202020204" pitchFamily="34" charset="0"/>
                <a:cs typeface="Arial" panose="020B0604020202020204" pitchFamily="34" charset="0"/>
              </a:rPr>
              <a:t>d’EPS</a:t>
            </a:r>
            <a:r>
              <a:rPr lang="fr-FR" sz="2400" dirty="0" smtClean="0">
                <a:latin typeface="Arial" panose="020B0604020202020204" pitchFamily="34" charset="0"/>
                <a:cs typeface="Arial" panose="020B0604020202020204" pitchFamily="34" charset="0"/>
              </a:rPr>
              <a:t> vues à travers cet album : </a:t>
            </a:r>
            <a:r>
              <a:rPr lang="fr-FR" sz="2400" b="1" dirty="0" smtClean="0">
                <a:latin typeface="Arial" panose="020B0604020202020204" pitchFamily="34" charset="0"/>
                <a:cs typeface="Arial" panose="020B0604020202020204" pitchFamily="34" charset="0"/>
              </a:rPr>
              <a:t>activités d’orientation</a:t>
            </a:r>
          </a:p>
        </p:txBody>
      </p:sp>
      <p:sp>
        <p:nvSpPr>
          <p:cNvPr id="6" name="Rectangle 5"/>
          <p:cNvSpPr/>
          <p:nvPr/>
        </p:nvSpPr>
        <p:spPr>
          <a:xfrm>
            <a:off x="122788" y="3626079"/>
            <a:ext cx="5085316" cy="1200329"/>
          </a:xfrm>
          <a:prstGeom prst="rect">
            <a:avLst/>
          </a:prstGeom>
        </p:spPr>
        <p:txBody>
          <a:bodyPr wrap="square">
            <a:spAutoFit/>
          </a:bodyPr>
          <a:lstStyle/>
          <a:p>
            <a:pPr lvl="0"/>
            <a:r>
              <a:rPr lang="fr-FR" sz="2400" dirty="0">
                <a:solidFill>
                  <a:prstClr val="black"/>
                </a:solidFill>
                <a:latin typeface="Arial" panose="020B0604020202020204" pitchFamily="34" charset="0"/>
                <a:cs typeface="Arial" panose="020B0604020202020204" pitchFamily="34" charset="0"/>
              </a:rPr>
              <a:t>Lien vers le site </a:t>
            </a:r>
            <a:r>
              <a:rPr lang="fr-FR" sz="2400" dirty="0" smtClean="0">
                <a:solidFill>
                  <a:prstClr val="black"/>
                </a:solidFill>
                <a:latin typeface="Arial" panose="020B0604020202020204" pitchFamily="34" charset="0"/>
                <a:cs typeface="Arial" panose="020B0604020202020204" pitchFamily="34" charset="0"/>
              </a:rPr>
              <a:t>Revue EPS où </a:t>
            </a:r>
            <a:r>
              <a:rPr lang="fr-FR" sz="2400" dirty="0">
                <a:solidFill>
                  <a:prstClr val="black"/>
                </a:solidFill>
                <a:latin typeface="Arial" panose="020B0604020202020204" pitchFamily="34" charset="0"/>
                <a:cs typeface="Arial" panose="020B0604020202020204" pitchFamily="34" charset="0"/>
              </a:rPr>
              <a:t>l’on </a:t>
            </a:r>
            <a:r>
              <a:rPr lang="fr-FR" sz="2400" dirty="0" smtClean="0">
                <a:solidFill>
                  <a:prstClr val="black"/>
                </a:solidFill>
                <a:latin typeface="Arial" panose="020B0604020202020204" pitchFamily="34" charset="0"/>
                <a:cs typeface="Arial" panose="020B0604020202020204" pitchFamily="34" charset="0"/>
              </a:rPr>
              <a:t>trouve les posters </a:t>
            </a:r>
            <a:r>
              <a:rPr lang="fr-FR" sz="2400" dirty="0" smtClean="0">
                <a:solidFill>
                  <a:prstClr val="black"/>
                </a:solidFill>
                <a:latin typeface="Arial" panose="020B0604020202020204" pitchFamily="34" charset="0"/>
                <a:cs typeface="Arial" panose="020B0604020202020204" pitchFamily="34" charset="0"/>
              </a:rPr>
              <a:t>en couleur et en noir et blanc.</a:t>
            </a:r>
            <a:endParaRPr lang="fr-FR" sz="2400" dirty="0">
              <a:solidFill>
                <a:prstClr val="black"/>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2"/>
          <a:stretch>
            <a:fillRect/>
          </a:stretch>
        </p:blipFill>
        <p:spPr>
          <a:xfrm>
            <a:off x="5340538" y="1835469"/>
            <a:ext cx="6000750" cy="4781550"/>
          </a:xfrm>
          <a:prstGeom prst="rect">
            <a:avLst/>
          </a:prstGeom>
        </p:spPr>
      </p:pic>
    </p:spTree>
    <p:extLst>
      <p:ext uri="{BB962C8B-B14F-4D97-AF65-F5344CB8AC3E}">
        <p14:creationId xmlns:p14="http://schemas.microsoft.com/office/powerpoint/2010/main" val="3149585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1122" y="2322926"/>
            <a:ext cx="2117035" cy="645285"/>
          </a:xfrm>
        </p:spPr>
        <p:txBody>
          <a:bodyPr>
            <a:normAutofit fontScale="90000"/>
          </a:bodyPr>
          <a:lstStyle/>
          <a:p>
            <a:pPr algn="ctr"/>
            <a:r>
              <a:rPr lang="fr-FR" dirty="0" err="1" smtClean="0"/>
              <a:t>Eduscol</a:t>
            </a:r>
            <a:endParaRPr lang="fr-FR" dirty="0"/>
          </a:p>
        </p:txBody>
      </p:sp>
      <p:pic>
        <p:nvPicPr>
          <p:cNvPr id="5" name="Image 4"/>
          <p:cNvPicPr>
            <a:picLocks noChangeAspect="1"/>
          </p:cNvPicPr>
          <p:nvPr/>
        </p:nvPicPr>
        <p:blipFill>
          <a:blip r:embed="rId2"/>
          <a:stretch>
            <a:fillRect/>
          </a:stretch>
        </p:blipFill>
        <p:spPr>
          <a:xfrm>
            <a:off x="2590775" y="192846"/>
            <a:ext cx="9170529" cy="6499501"/>
          </a:xfrm>
          <a:prstGeom prst="rect">
            <a:avLst/>
          </a:prstGeom>
        </p:spPr>
      </p:pic>
    </p:spTree>
    <p:extLst>
      <p:ext uri="{BB962C8B-B14F-4D97-AF65-F5344CB8AC3E}">
        <p14:creationId xmlns:p14="http://schemas.microsoft.com/office/powerpoint/2010/main" val="358465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804955" y="2173358"/>
            <a:ext cx="9081995" cy="3137624"/>
          </a:xfrm>
          <a:prstGeom prst="rect">
            <a:avLst/>
          </a:prstGeom>
        </p:spPr>
      </p:pic>
      <p:sp>
        <p:nvSpPr>
          <p:cNvPr id="5" name="Titre 1"/>
          <p:cNvSpPr>
            <a:spLocks noGrp="1"/>
          </p:cNvSpPr>
          <p:nvPr>
            <p:ph type="title"/>
          </p:nvPr>
        </p:nvSpPr>
        <p:spPr>
          <a:xfrm>
            <a:off x="804955" y="798926"/>
            <a:ext cx="2117035" cy="645285"/>
          </a:xfrm>
        </p:spPr>
        <p:txBody>
          <a:bodyPr>
            <a:normAutofit fontScale="90000"/>
          </a:bodyPr>
          <a:lstStyle/>
          <a:p>
            <a:pPr algn="ctr"/>
            <a:r>
              <a:rPr lang="fr-FR" dirty="0" err="1" smtClean="0"/>
              <a:t>Eduscol</a:t>
            </a:r>
            <a:endParaRPr lang="fr-FR" dirty="0"/>
          </a:p>
        </p:txBody>
      </p:sp>
    </p:spTree>
    <p:extLst>
      <p:ext uri="{BB962C8B-B14F-4D97-AF65-F5344CB8AC3E}">
        <p14:creationId xmlns:p14="http://schemas.microsoft.com/office/powerpoint/2010/main" val="499366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Unité d’apprentissage cycle 2</a:t>
            </a:r>
            <a:endParaRPr lang="fr-FR" dirty="0"/>
          </a:p>
        </p:txBody>
      </p:sp>
      <p:pic>
        <p:nvPicPr>
          <p:cNvPr id="4" name="Espace réservé du contenu 3"/>
          <p:cNvPicPr>
            <a:picLocks noGrp="1" noChangeAspect="1"/>
          </p:cNvPicPr>
          <p:nvPr>
            <p:ph idx="1"/>
          </p:nvPr>
        </p:nvPicPr>
        <p:blipFill>
          <a:blip r:embed="rId2"/>
          <a:stretch>
            <a:fillRect/>
          </a:stretch>
        </p:blipFill>
        <p:spPr>
          <a:xfrm>
            <a:off x="2593816" y="1825625"/>
            <a:ext cx="7004368" cy="4351338"/>
          </a:xfrm>
          <a:prstGeom prst="rect">
            <a:avLst/>
          </a:prstGeom>
        </p:spPr>
      </p:pic>
    </p:spTree>
    <p:extLst>
      <p:ext uri="{BB962C8B-B14F-4D97-AF65-F5344CB8AC3E}">
        <p14:creationId xmlns:p14="http://schemas.microsoft.com/office/powerpoint/2010/main" val="1141110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425505" y="1611558"/>
            <a:ext cx="11395880" cy="1974579"/>
          </a:xfrm>
        </p:spPr>
        <p:txBody>
          <a:bodyPr>
            <a:normAutofit lnSpcReduction="10000"/>
          </a:bodyPr>
          <a:lstStyle/>
          <a:p>
            <a:pPr>
              <a:lnSpc>
                <a:spcPct val="90000"/>
              </a:lnSpc>
              <a:buFont typeface="Monotype Sorts" pitchFamily="2" charset="2"/>
              <a:buNone/>
            </a:pPr>
            <a:r>
              <a:rPr lang="fr-FR" altLang="fr-FR" dirty="0">
                <a:latin typeface="Comic Sans MS" panose="030F0702030302020204" pitchFamily="66" charset="0"/>
              </a:rPr>
              <a:t>   Une </a:t>
            </a:r>
            <a:r>
              <a:rPr lang="fr-FR" altLang="fr-FR" b="1" dirty="0">
                <a:latin typeface="Comic Sans MS" panose="030F0702030302020204" pitchFamily="66" charset="0"/>
              </a:rPr>
              <a:t>course individuelle</a:t>
            </a:r>
            <a:r>
              <a:rPr lang="fr-FR" altLang="fr-FR" dirty="0">
                <a:latin typeface="Comic Sans MS" panose="030F0702030302020204" pitchFamily="66" charset="0"/>
              </a:rPr>
              <a:t>, contre la montre, en terrain généralement boisé, sur un </a:t>
            </a:r>
            <a:r>
              <a:rPr lang="fr-FR" altLang="fr-FR" b="1" dirty="0">
                <a:latin typeface="Comic Sans MS" panose="030F0702030302020204" pitchFamily="66" charset="0"/>
              </a:rPr>
              <a:t>parcours matérialisé</a:t>
            </a:r>
            <a:r>
              <a:rPr lang="fr-FR" altLang="fr-FR" dirty="0">
                <a:latin typeface="Comic Sans MS" panose="030F0702030302020204" pitchFamily="66" charset="0"/>
              </a:rPr>
              <a:t> par des postes que le concurrent doit découvrir dans un </a:t>
            </a:r>
            <a:r>
              <a:rPr lang="fr-FR" altLang="fr-FR" b="1" dirty="0">
                <a:latin typeface="Comic Sans MS" panose="030F0702030302020204" pitchFamily="66" charset="0"/>
              </a:rPr>
              <a:t>ordre imposé</a:t>
            </a:r>
            <a:r>
              <a:rPr lang="fr-FR" altLang="fr-FR" dirty="0">
                <a:latin typeface="Comic Sans MS" panose="030F0702030302020204" pitchFamily="66" charset="0"/>
              </a:rPr>
              <a:t>, par des </a:t>
            </a:r>
            <a:r>
              <a:rPr lang="fr-FR" altLang="fr-FR" b="1" dirty="0">
                <a:latin typeface="Comic Sans MS" panose="030F0702030302020204" pitchFamily="66" charset="0"/>
              </a:rPr>
              <a:t>cheminements de son choix</a:t>
            </a:r>
            <a:r>
              <a:rPr lang="fr-FR" altLang="fr-FR" dirty="0">
                <a:latin typeface="Comic Sans MS" panose="030F0702030302020204" pitchFamily="66" charset="0"/>
              </a:rPr>
              <a:t>, en se servant d’une </a:t>
            </a:r>
            <a:r>
              <a:rPr lang="fr-FR" altLang="fr-FR" b="1" dirty="0">
                <a:latin typeface="Comic Sans MS" panose="030F0702030302020204" pitchFamily="66" charset="0"/>
              </a:rPr>
              <a:t>carte</a:t>
            </a:r>
            <a:r>
              <a:rPr lang="fr-FR" altLang="fr-FR" dirty="0">
                <a:latin typeface="Comic Sans MS" panose="030F0702030302020204" pitchFamily="66" charset="0"/>
              </a:rPr>
              <a:t> et éventuellement d’une boussole</a:t>
            </a:r>
            <a:r>
              <a:rPr lang="fr-FR" altLang="fr-FR" dirty="0" smtClean="0">
                <a:latin typeface="Comic Sans MS" panose="030F0702030302020204" pitchFamily="66" charset="0"/>
              </a:rPr>
              <a:t>.</a:t>
            </a:r>
          </a:p>
        </p:txBody>
      </p:sp>
      <p:sp>
        <p:nvSpPr>
          <p:cNvPr id="72709" name="Oval 5"/>
          <p:cNvSpPr>
            <a:spLocks noChangeArrowheads="1"/>
          </p:cNvSpPr>
          <p:nvPr/>
        </p:nvSpPr>
        <p:spPr bwMode="auto">
          <a:xfrm>
            <a:off x="2275099" y="500942"/>
            <a:ext cx="7375004" cy="738814"/>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nchor="ctr">
            <a:spAutoFit/>
          </a:bodyPr>
          <a:lstStyle/>
          <a:p>
            <a:pPr algn="ctr"/>
            <a:r>
              <a:rPr lang="fr-FR" altLang="fr-FR" sz="2800" b="1" dirty="0">
                <a:latin typeface="Comic Sans MS" panose="030F0702030302020204" pitchFamily="66" charset="0"/>
              </a:rPr>
              <a:t>DEFINITION DE LA FFCO</a:t>
            </a:r>
            <a:r>
              <a:rPr lang="fr-FR" altLang="fr-FR" sz="2800" dirty="0">
                <a:latin typeface="Comic Sans MS" panose="030F0702030302020204" pitchFamily="66" charset="0"/>
              </a:rPr>
              <a:t> </a:t>
            </a:r>
          </a:p>
        </p:txBody>
      </p:sp>
      <p:sp>
        <p:nvSpPr>
          <p:cNvPr id="4" name="Oval 5"/>
          <p:cNvSpPr>
            <a:spLocks noChangeArrowheads="1"/>
          </p:cNvSpPr>
          <p:nvPr/>
        </p:nvSpPr>
        <p:spPr bwMode="auto">
          <a:xfrm>
            <a:off x="2156346" y="3901078"/>
            <a:ext cx="7375004" cy="738814"/>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nchor="ctr">
            <a:spAutoFit/>
          </a:bodyPr>
          <a:lstStyle/>
          <a:p>
            <a:pPr algn="ctr"/>
            <a:r>
              <a:rPr lang="fr-FR" altLang="fr-FR" sz="2800" b="1" dirty="0" smtClean="0">
                <a:latin typeface="Comic Sans MS" panose="030F0702030302020204" pitchFamily="66" charset="0"/>
              </a:rPr>
              <a:t>A L’ECOLE</a:t>
            </a:r>
            <a:r>
              <a:rPr lang="fr-FR" altLang="fr-FR" sz="2800" dirty="0" smtClean="0">
                <a:latin typeface="Comic Sans MS" panose="030F0702030302020204" pitchFamily="66" charset="0"/>
              </a:rPr>
              <a:t> </a:t>
            </a:r>
            <a:endParaRPr lang="fr-FR" altLang="fr-FR" sz="2800" dirty="0">
              <a:latin typeface="Comic Sans MS" panose="030F0702030302020204" pitchFamily="66" charset="0"/>
            </a:endParaRPr>
          </a:p>
        </p:txBody>
      </p:sp>
      <p:sp>
        <p:nvSpPr>
          <p:cNvPr id="2" name="Rectangle 1"/>
          <p:cNvSpPr/>
          <p:nvPr/>
        </p:nvSpPr>
        <p:spPr>
          <a:xfrm>
            <a:off x="306752" y="4889866"/>
            <a:ext cx="11395880" cy="1384995"/>
          </a:xfrm>
          <a:prstGeom prst="rect">
            <a:avLst/>
          </a:prstGeom>
        </p:spPr>
        <p:txBody>
          <a:bodyPr wrap="square">
            <a:spAutoFit/>
          </a:bodyPr>
          <a:lstStyle/>
          <a:p>
            <a:r>
              <a:rPr lang="fr-FR" sz="2800" b="1" dirty="0" smtClean="0">
                <a:latin typeface="Comic Sans MS" panose="030F0702030302020204" pitchFamily="66" charset="0"/>
              </a:rPr>
              <a:t>Se </a:t>
            </a:r>
            <a:r>
              <a:rPr lang="fr-FR" sz="2800" b="1" dirty="0">
                <a:latin typeface="Comic Sans MS" panose="030F0702030302020204" pitchFamily="66" charset="0"/>
              </a:rPr>
              <a:t>déplacer </a:t>
            </a:r>
            <a:r>
              <a:rPr lang="fr-FR" sz="2800" dirty="0">
                <a:latin typeface="Comic Sans MS" panose="030F0702030302020204" pitchFamily="66" charset="0"/>
              </a:rPr>
              <a:t>dans un </a:t>
            </a:r>
            <a:r>
              <a:rPr lang="fr-FR" sz="2800" b="1" dirty="0">
                <a:latin typeface="Comic Sans MS" panose="030F0702030302020204" pitchFamily="66" charset="0"/>
              </a:rPr>
              <a:t>milieu riche </a:t>
            </a:r>
            <a:r>
              <a:rPr lang="fr-FR" sz="2800" dirty="0">
                <a:latin typeface="Comic Sans MS" panose="030F0702030302020204" pitchFamily="66" charset="0"/>
              </a:rPr>
              <a:t>à l’aide de </a:t>
            </a:r>
            <a:r>
              <a:rPr lang="fr-FR" sz="2800" b="1" dirty="0">
                <a:latin typeface="Comic Sans MS" panose="030F0702030302020204" pitchFamily="66" charset="0"/>
              </a:rPr>
              <a:t>représentés</a:t>
            </a:r>
            <a:r>
              <a:rPr lang="fr-FR" sz="2800" dirty="0">
                <a:latin typeface="Comic Sans MS" panose="030F0702030302020204" pitchFamily="66" charset="0"/>
              </a:rPr>
              <a:t> (cartes, plans, photos, dessins) et </a:t>
            </a:r>
            <a:r>
              <a:rPr lang="fr-FR" sz="2800" b="1" dirty="0">
                <a:latin typeface="Comic Sans MS" panose="030F0702030302020204" pitchFamily="66" charset="0"/>
              </a:rPr>
              <a:t>d’outils</a:t>
            </a:r>
            <a:r>
              <a:rPr lang="fr-FR" sz="2800" dirty="0">
                <a:latin typeface="Comic Sans MS" panose="030F0702030302020204" pitchFamily="66" charset="0"/>
              </a:rPr>
              <a:t> pour effectuer un </a:t>
            </a:r>
            <a:r>
              <a:rPr lang="fr-FR" sz="2800" b="1" dirty="0">
                <a:latin typeface="Comic Sans MS" panose="030F0702030302020204" pitchFamily="66" charset="0"/>
              </a:rPr>
              <a:t>parcours</a:t>
            </a:r>
            <a:r>
              <a:rPr lang="fr-FR" sz="2800" dirty="0">
                <a:latin typeface="Comic Sans MS" panose="030F0702030302020204" pitchFamily="66" charset="0"/>
              </a:rPr>
              <a:t> comportant des </a:t>
            </a:r>
            <a:r>
              <a:rPr lang="fr-FR" sz="2800" b="1" dirty="0">
                <a:latin typeface="Comic Sans MS" panose="030F0702030302020204" pitchFamily="66" charset="0"/>
              </a:rPr>
              <a:t>passages obligés</a:t>
            </a:r>
            <a:r>
              <a:rPr lang="fr-FR" sz="2800" dirty="0">
                <a:latin typeface="Comic Sans MS" panose="030F0702030302020204" pitchFamily="66" charset="0"/>
              </a:rPr>
              <a:t> dans un </a:t>
            </a:r>
            <a:r>
              <a:rPr lang="fr-FR" sz="2800" b="1" dirty="0">
                <a:latin typeface="Comic Sans MS" panose="030F0702030302020204" pitchFamily="66" charset="0"/>
              </a:rPr>
              <a:t>minimum de temps</a:t>
            </a:r>
            <a:r>
              <a:rPr lang="fr-FR" sz="2800" dirty="0">
                <a:latin typeface="Comic Sans MS" panose="030F0702030302020204" pitchFamily="66" charset="0"/>
              </a:rPr>
              <a:t>.</a:t>
            </a:r>
            <a:endParaRPr lang="fr-FR" altLang="fr-FR" sz="2800" dirty="0">
              <a:latin typeface="Comic Sans MS" panose="030F0702030302020204" pitchFamily="66" charset="0"/>
            </a:endParaRPr>
          </a:p>
        </p:txBody>
      </p:sp>
    </p:spTree>
    <p:extLst>
      <p:ext uri="{BB962C8B-B14F-4D97-AF65-F5344CB8AC3E}">
        <p14:creationId xmlns:p14="http://schemas.microsoft.com/office/powerpoint/2010/main" val="11107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animBg="1"/>
      <p:bldP spid="4"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4400" y="260648"/>
            <a:ext cx="7772400" cy="720080"/>
          </a:xfrm>
        </p:spPr>
        <p:txBody>
          <a:bodyPr/>
          <a:lstStyle/>
          <a:p>
            <a:pPr algn="ctr"/>
            <a:r>
              <a:rPr lang="fr-FR" sz="2400" b="1" dirty="0" smtClean="0">
                <a:solidFill>
                  <a:srgbClr val="948A54"/>
                </a:solidFill>
                <a:effectLst/>
                <a:latin typeface="Comic Sans MS" panose="030F0702030302020204" pitchFamily="66" charset="0"/>
                <a:ea typeface="Times New Roman" panose="02020603050405020304" pitchFamily="18" charset="0"/>
                <a:cs typeface="Times New Roman" panose="02020603050405020304" pitchFamily="18" charset="0"/>
              </a:rPr>
              <a:t>Essence de l’activité</a:t>
            </a:r>
            <a:endParaRPr lang="fr-FR" sz="2400" dirty="0">
              <a:latin typeface="Comic Sans MS" panose="030F0702030302020204" pitchFamily="66" charset="0"/>
            </a:endParaRPr>
          </a:p>
        </p:txBody>
      </p:sp>
      <p:sp>
        <p:nvSpPr>
          <p:cNvPr id="3" name="Espace réservé du contenu 2"/>
          <p:cNvSpPr>
            <a:spLocks noGrp="1"/>
          </p:cNvSpPr>
          <p:nvPr>
            <p:ph idx="1"/>
          </p:nvPr>
        </p:nvSpPr>
        <p:spPr>
          <a:xfrm>
            <a:off x="263477" y="1553935"/>
            <a:ext cx="11614245" cy="4992008"/>
          </a:xfrm>
        </p:spPr>
        <p:txBody>
          <a:bodyPr>
            <a:noAutofit/>
          </a:bodyPr>
          <a:lstStyle/>
          <a:p>
            <a:pPr marL="0" indent="0" algn="just">
              <a:buNone/>
            </a:pPr>
            <a:endParaRPr lang="fr-FR" sz="2400" b="1" dirty="0">
              <a:latin typeface="Comic Sans MS" panose="030F0702030302020204" pitchFamily="66" charset="0"/>
              <a:cs typeface="Calibri" panose="020F0502020204030204" pitchFamily="34" charset="0"/>
            </a:endParaRPr>
          </a:p>
          <a:p>
            <a:pPr marL="0" indent="0" algn="just">
              <a:buNone/>
            </a:pPr>
            <a:r>
              <a:rPr lang="fr-FR" sz="2400" b="1" dirty="0">
                <a:latin typeface="Comic Sans MS" panose="030F0702030302020204" pitchFamily="66" charset="0"/>
                <a:cs typeface="Calibri" panose="020F0502020204030204" pitchFamily="34" charset="0"/>
              </a:rPr>
              <a:t>Deux éléments </a:t>
            </a:r>
            <a:r>
              <a:rPr lang="fr-FR" sz="2400" b="1" dirty="0" smtClean="0">
                <a:latin typeface="Comic Sans MS" panose="030F0702030302020204" pitchFamily="66" charset="0"/>
                <a:cs typeface="Calibri" panose="020F0502020204030204" pitchFamily="34" charset="0"/>
              </a:rPr>
              <a:t>clés de l’activité </a:t>
            </a:r>
          </a:p>
          <a:p>
            <a:pPr algn="just">
              <a:lnSpc>
                <a:spcPct val="200000"/>
              </a:lnSpc>
            </a:pPr>
            <a:r>
              <a:rPr lang="fr-FR" sz="2400" b="1" dirty="0" smtClean="0">
                <a:latin typeface="Comic Sans MS" panose="030F0702030302020204" pitchFamily="66" charset="0"/>
                <a:cs typeface="Calibri" panose="020F0502020204030204" pitchFamily="34" charset="0"/>
              </a:rPr>
              <a:t>se </a:t>
            </a:r>
            <a:r>
              <a:rPr lang="fr-FR" sz="2400" b="1" dirty="0">
                <a:latin typeface="Comic Sans MS" panose="030F0702030302020204" pitchFamily="66" charset="0"/>
                <a:cs typeface="Calibri" panose="020F0502020204030204" pitchFamily="34" charset="0"/>
              </a:rPr>
              <a:t>déplacer dans des environnements </a:t>
            </a:r>
            <a:r>
              <a:rPr lang="fr-FR" sz="2400" b="1" dirty="0" smtClean="0">
                <a:latin typeface="Comic Sans MS" panose="030F0702030302020204" pitchFamily="66" charset="0"/>
                <a:cs typeface="Calibri" panose="020F0502020204030204" pitchFamily="34" charset="0"/>
              </a:rPr>
              <a:t>variés</a:t>
            </a:r>
            <a:endParaRPr lang="fr-FR" sz="2400" dirty="0">
              <a:latin typeface="Comic Sans MS" panose="030F0702030302020204" pitchFamily="66" charset="0"/>
              <a:cs typeface="Calibri" panose="020F0502020204030204" pitchFamily="34" charset="0"/>
            </a:endParaRPr>
          </a:p>
          <a:p>
            <a:pPr marL="0" indent="0" algn="just">
              <a:lnSpc>
                <a:spcPct val="200000"/>
              </a:lnSpc>
              <a:buNone/>
            </a:pPr>
            <a:r>
              <a:rPr lang="fr-FR" sz="2400" dirty="0" smtClean="0">
                <a:latin typeface="Comic Sans MS" panose="030F0702030302020204" pitchFamily="66" charset="0"/>
                <a:cs typeface="Calibri" panose="020F0502020204030204" pitchFamily="34" charset="0"/>
              </a:rPr>
              <a:t> </a:t>
            </a:r>
            <a:r>
              <a:rPr lang="fr-FR" sz="2400" dirty="0">
                <a:latin typeface="Comic Sans MS" panose="030F0702030302020204" pitchFamily="66" charset="0"/>
                <a:cs typeface="Calibri" panose="020F0502020204030204" pitchFamily="34" charset="0"/>
              </a:rPr>
              <a:t>environnements de moins en moins connus, de plus en plus </a:t>
            </a:r>
            <a:r>
              <a:rPr lang="fr-FR" sz="2400" dirty="0" smtClean="0">
                <a:latin typeface="Comic Sans MS" panose="030F0702030302020204" pitchFamily="66" charset="0"/>
                <a:cs typeface="Calibri" panose="020F0502020204030204" pitchFamily="34" charset="0"/>
              </a:rPr>
              <a:t>incertains</a:t>
            </a:r>
            <a:endParaRPr lang="fr-FR" sz="2400" b="1" dirty="0" smtClean="0">
              <a:latin typeface="Comic Sans MS" panose="030F0702030302020204" pitchFamily="66" charset="0"/>
              <a:cs typeface="Calibri" panose="020F0502020204030204" pitchFamily="34" charset="0"/>
            </a:endParaRPr>
          </a:p>
          <a:p>
            <a:pPr algn="just">
              <a:lnSpc>
                <a:spcPct val="200000"/>
              </a:lnSpc>
            </a:pPr>
            <a:r>
              <a:rPr lang="fr-FR" sz="2400" b="1" dirty="0" smtClean="0">
                <a:latin typeface="Comic Sans MS" panose="030F0702030302020204" pitchFamily="66" charset="0"/>
                <a:cs typeface="Calibri" panose="020F0502020204030204" pitchFamily="34" charset="0"/>
              </a:rPr>
              <a:t>prélever </a:t>
            </a:r>
            <a:r>
              <a:rPr lang="fr-FR" sz="2400" b="1" dirty="0">
                <a:latin typeface="Comic Sans MS" panose="030F0702030302020204" pitchFamily="66" charset="0"/>
                <a:cs typeface="Calibri" panose="020F0502020204030204" pitchFamily="34" charset="0"/>
              </a:rPr>
              <a:t>des informations pour faire des choix quant à son itinéraire.</a:t>
            </a:r>
            <a:endParaRPr lang="fr-FR" sz="2400" dirty="0">
              <a:latin typeface="Comic Sans MS" panose="030F0702030302020204" pitchFamily="66" charset="0"/>
            </a:endParaRPr>
          </a:p>
          <a:p>
            <a:pPr marL="0" indent="0" algn="just">
              <a:buNone/>
            </a:pPr>
            <a:r>
              <a:rPr lang="fr-FR" sz="2400" dirty="0">
                <a:latin typeface="Comic Sans MS" panose="030F0702030302020204" pitchFamily="66" charset="0"/>
                <a:cs typeface="Calibri" panose="020F0502020204030204" pitchFamily="34" charset="0"/>
              </a:rPr>
              <a:t>sur le </a:t>
            </a:r>
            <a:r>
              <a:rPr lang="fr-FR" sz="2400" dirty="0" smtClean="0">
                <a:latin typeface="Comic Sans MS" panose="030F0702030302020204" pitchFamily="66" charset="0"/>
                <a:cs typeface="Calibri" panose="020F0502020204030204" pitchFamily="34" charset="0"/>
              </a:rPr>
              <a:t>terrain, prise </a:t>
            </a:r>
            <a:r>
              <a:rPr lang="fr-FR" sz="2400" dirty="0">
                <a:latin typeface="Comic Sans MS" panose="030F0702030302020204" pitchFamily="66" charset="0"/>
                <a:cs typeface="Calibri" panose="020F0502020204030204" pitchFamily="34" charset="0"/>
              </a:rPr>
              <a:t>de repères </a:t>
            </a:r>
            <a:r>
              <a:rPr lang="fr-FR" sz="2400" dirty="0" smtClean="0">
                <a:latin typeface="Comic Sans MS" panose="030F0702030302020204" pitchFamily="66" charset="0"/>
                <a:cs typeface="Calibri" panose="020F0502020204030204" pitchFamily="34" charset="0"/>
              </a:rPr>
              <a:t>pour </a:t>
            </a:r>
            <a:r>
              <a:rPr lang="fr-FR" sz="2400" dirty="0">
                <a:latin typeface="Comic Sans MS" panose="030F0702030302020204" pitchFamily="66" charset="0"/>
                <a:cs typeface="Calibri" panose="020F0502020204030204" pitchFamily="34" charset="0"/>
              </a:rPr>
              <a:t>s’orienter croisées avec un autre support </a:t>
            </a:r>
            <a:r>
              <a:rPr lang="fr-FR" sz="2400" dirty="0" smtClean="0">
                <a:latin typeface="Comic Sans MS" panose="030F0702030302020204" pitchFamily="66" charset="0"/>
                <a:cs typeface="Calibri" panose="020F0502020204030204" pitchFamily="34" charset="0"/>
              </a:rPr>
              <a:t>représentant </a:t>
            </a:r>
            <a:r>
              <a:rPr lang="fr-FR" sz="2400" dirty="0">
                <a:latin typeface="Comic Sans MS" panose="030F0702030302020204" pitchFamily="66" charset="0"/>
                <a:cs typeface="Calibri" panose="020F0502020204030204" pitchFamily="34" charset="0"/>
              </a:rPr>
              <a:t>le terrain (photo, dessin, maquette, plan, </a:t>
            </a:r>
            <a:r>
              <a:rPr lang="fr-FR" sz="2400" dirty="0" smtClean="0">
                <a:latin typeface="Comic Sans MS" panose="030F0702030302020204" pitchFamily="66" charset="0"/>
                <a:cs typeface="Calibri" panose="020F0502020204030204" pitchFamily="34" charset="0"/>
              </a:rPr>
              <a:t>carte). </a:t>
            </a:r>
            <a:endParaRPr lang="fr-FR" sz="2400" dirty="0">
              <a:latin typeface="Comic Sans MS" panose="030F0702030302020204" pitchFamily="66" charset="0"/>
              <a:cs typeface="Calibri" panose="020F0502020204030204" pitchFamily="34" charset="0"/>
            </a:endParaRPr>
          </a:p>
        </p:txBody>
      </p:sp>
    </p:spTree>
    <p:extLst>
      <p:ext uri="{BB962C8B-B14F-4D97-AF65-F5344CB8AC3E}">
        <p14:creationId xmlns:p14="http://schemas.microsoft.com/office/powerpoint/2010/main" val="158171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1930400" y="228600"/>
            <a:ext cx="7772400" cy="679450"/>
          </a:xfrm>
        </p:spPr>
        <p:txBody>
          <a:bodyPr>
            <a:normAutofit fontScale="90000"/>
          </a:bodyPr>
          <a:lstStyle/>
          <a:p>
            <a:pPr algn="ctr"/>
            <a:r>
              <a:rPr lang="fr-FR" altLang="fr-FR" dirty="0" smtClean="0">
                <a:latin typeface="Comic Sans MS" panose="030F0702030302020204" pitchFamily="66" charset="0"/>
              </a:rPr>
              <a:t>L’Orientation au Cycle 2</a:t>
            </a:r>
          </a:p>
        </p:txBody>
      </p:sp>
      <p:sp>
        <p:nvSpPr>
          <p:cNvPr id="3" name="Espace réservé du contenu 2"/>
          <p:cNvSpPr>
            <a:spLocks noGrp="1"/>
          </p:cNvSpPr>
          <p:nvPr>
            <p:ph idx="1"/>
          </p:nvPr>
        </p:nvSpPr>
        <p:spPr>
          <a:xfrm>
            <a:off x="354843" y="908050"/>
            <a:ext cx="11586948" cy="5761038"/>
          </a:xfrm>
        </p:spPr>
        <p:txBody>
          <a:bodyPr>
            <a:normAutofit lnSpcReduction="10000"/>
          </a:bodyPr>
          <a:lstStyle/>
          <a:p>
            <a:pPr marL="0" indent="0" algn="ctr">
              <a:buNone/>
              <a:defRPr/>
            </a:pPr>
            <a:r>
              <a:rPr lang="fr-FR" sz="2400" b="1" dirty="0">
                <a:latin typeface="Comic Sans MS" panose="030F0702030302020204" pitchFamily="66" charset="0"/>
              </a:rPr>
              <a:t>Adapter ses déplacements à des environnements variés</a:t>
            </a:r>
          </a:p>
          <a:p>
            <a:pPr marL="0" indent="0">
              <a:buNone/>
              <a:defRPr/>
            </a:pPr>
            <a:r>
              <a:rPr lang="fr-FR" sz="1800" b="1" u="sng" dirty="0">
                <a:latin typeface="Comic Sans MS" panose="030F0702030302020204" pitchFamily="66" charset="0"/>
              </a:rPr>
              <a:t>Attendus de fin de cycle</a:t>
            </a:r>
          </a:p>
          <a:p>
            <a:pPr>
              <a:buFont typeface="Wingdings" panose="05000000000000000000" pitchFamily="2" charset="2"/>
              <a:buChar char="ü"/>
              <a:defRPr/>
            </a:pPr>
            <a:r>
              <a:rPr lang="fr-FR" sz="1800" dirty="0">
                <a:latin typeface="Comic Sans MS" panose="030F0702030302020204" pitchFamily="66" charset="0"/>
              </a:rPr>
              <a:t>Réaliser un parcours en adaptant ses déplacements à un environnement inhabituel. L’espace est aménagé et sécurisé.</a:t>
            </a:r>
          </a:p>
          <a:p>
            <a:pPr>
              <a:buFont typeface="Wingdings" panose="05000000000000000000" pitchFamily="2" charset="2"/>
              <a:buChar char="ü"/>
              <a:defRPr/>
            </a:pPr>
            <a:r>
              <a:rPr lang="fr-FR" sz="1800" dirty="0">
                <a:latin typeface="Comic Sans MS" panose="030F0702030302020204" pitchFamily="66" charset="0"/>
              </a:rPr>
              <a:t>Respecter les règles de sécurité qui s’appliquent.</a:t>
            </a:r>
          </a:p>
          <a:p>
            <a:pPr marL="0" indent="0">
              <a:buNone/>
              <a:defRPr/>
            </a:pPr>
            <a:endParaRPr lang="fr-FR" sz="1800" b="1" u="sng" dirty="0">
              <a:latin typeface="Comic Sans MS" panose="030F0702030302020204" pitchFamily="66" charset="0"/>
            </a:endParaRPr>
          </a:p>
          <a:p>
            <a:pPr marL="0" indent="0">
              <a:buNone/>
              <a:defRPr/>
            </a:pPr>
            <a:r>
              <a:rPr lang="fr-FR" sz="1800" b="1" u="sng" dirty="0">
                <a:latin typeface="Comic Sans MS" panose="030F0702030302020204" pitchFamily="66" charset="0"/>
              </a:rPr>
              <a:t>Compétences travaillées tout au long du cycle 2 :</a:t>
            </a:r>
          </a:p>
          <a:p>
            <a:pPr>
              <a:defRPr/>
            </a:pPr>
            <a:r>
              <a:rPr lang="fr-FR" sz="1800" dirty="0">
                <a:latin typeface="Comic Sans MS" panose="030F0702030302020204" pitchFamily="66" charset="0"/>
              </a:rPr>
              <a:t>Transformer sa motricité spontanée pour maitriser les actions motrices.</a:t>
            </a:r>
          </a:p>
          <a:p>
            <a:pPr>
              <a:defRPr/>
            </a:pPr>
            <a:r>
              <a:rPr lang="fr-FR" sz="1800" dirty="0">
                <a:latin typeface="Comic Sans MS" panose="030F0702030302020204" pitchFamily="66" charset="0"/>
              </a:rPr>
              <a:t>S’engager sans appréhension pour se déplacer dans différents environnements.</a:t>
            </a:r>
          </a:p>
          <a:p>
            <a:pPr>
              <a:defRPr/>
            </a:pPr>
            <a:r>
              <a:rPr lang="fr-FR" sz="1800" dirty="0">
                <a:latin typeface="Comic Sans MS" panose="030F0702030302020204" pitchFamily="66" charset="0"/>
              </a:rPr>
              <a:t>Lire le milieu et adapter ses déplacements à ses contraintes.</a:t>
            </a:r>
          </a:p>
          <a:p>
            <a:pPr>
              <a:defRPr/>
            </a:pPr>
            <a:r>
              <a:rPr lang="fr-FR" sz="1800" dirty="0">
                <a:latin typeface="Comic Sans MS" panose="030F0702030302020204" pitchFamily="66" charset="0"/>
              </a:rPr>
              <a:t>Respecter les règles essentielles de sécurité.</a:t>
            </a:r>
          </a:p>
          <a:p>
            <a:pPr>
              <a:defRPr/>
            </a:pPr>
            <a:r>
              <a:rPr lang="fr-FR" sz="1800" dirty="0">
                <a:latin typeface="Comic Sans MS" panose="030F0702030302020204" pitchFamily="66" charset="0"/>
              </a:rPr>
              <a:t>Reconnaitre une situation à risque.</a:t>
            </a:r>
          </a:p>
          <a:p>
            <a:pPr marL="0" indent="0">
              <a:buNone/>
              <a:defRPr/>
            </a:pPr>
            <a:endParaRPr lang="fr-FR" sz="1800" b="1" u="sng" dirty="0">
              <a:latin typeface="Comic Sans MS" panose="030F0702030302020204" pitchFamily="66" charset="0"/>
            </a:endParaRPr>
          </a:p>
          <a:p>
            <a:pPr marL="0" indent="0">
              <a:buNone/>
              <a:defRPr/>
            </a:pPr>
            <a:r>
              <a:rPr lang="fr-FR" sz="1800" b="1" u="sng" dirty="0">
                <a:latin typeface="Comic Sans MS" panose="030F0702030302020204" pitchFamily="66" charset="0"/>
              </a:rPr>
              <a:t>Repères de progressivité :</a:t>
            </a:r>
          </a:p>
          <a:p>
            <a:pPr marL="0" indent="0">
              <a:buNone/>
              <a:defRPr/>
            </a:pPr>
            <a:r>
              <a:rPr lang="fr-FR" sz="1800" dirty="0">
                <a:latin typeface="Comic Sans MS" panose="030F0702030302020204" pitchFamily="66" charset="0"/>
              </a:rPr>
              <a:t>Tout au long du cycle les activités d’orientation doivent se dérouler dans des espaces de plus en plus vastes et de moins en moins connus ; les déplacements doivent, au fur et à mesure, de l’âge demander l’utilisation de codes de plus en plus symboliques.</a:t>
            </a:r>
          </a:p>
        </p:txBody>
      </p:sp>
    </p:spTree>
    <p:extLst>
      <p:ext uri="{BB962C8B-B14F-4D97-AF65-F5344CB8AC3E}">
        <p14:creationId xmlns:p14="http://schemas.microsoft.com/office/powerpoint/2010/main" val="74832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re 1"/>
          <p:cNvSpPr txBox="1">
            <a:spLocks/>
          </p:cNvSpPr>
          <p:nvPr/>
        </p:nvSpPr>
        <p:spPr>
          <a:xfrm>
            <a:off x="838199" y="2794426"/>
            <a:ext cx="10515600" cy="72669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Encadrement et sécurité</a:t>
            </a:r>
            <a:endParaRPr lang="fr-F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594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p:txBody>
          <a:bodyPr/>
          <a:lstStyle/>
          <a:p>
            <a:pPr>
              <a:lnSpc>
                <a:spcPct val="90000"/>
              </a:lnSpc>
              <a:buFont typeface="Monotype Sorts" pitchFamily="2" charset="2"/>
              <a:buNone/>
            </a:pPr>
            <a:r>
              <a:rPr lang="fr-FR" altLang="fr-FR" sz="2400">
                <a:latin typeface="Comic Sans MS" panose="030F0702030302020204" pitchFamily="66" charset="0"/>
              </a:rPr>
              <a:t>L’activité d’orientation est une activité dite « ordinaire », donc pas d’encadrement renforcé.</a:t>
            </a:r>
          </a:p>
          <a:p>
            <a:pPr>
              <a:lnSpc>
                <a:spcPct val="90000"/>
              </a:lnSpc>
              <a:buFont typeface="Monotype Sorts" pitchFamily="2" charset="2"/>
              <a:buNone/>
            </a:pPr>
            <a:r>
              <a:rPr lang="fr-FR" altLang="fr-FR" sz="2400">
                <a:latin typeface="Comic Sans MS" panose="030F0702030302020204" pitchFamily="66" charset="0"/>
              </a:rPr>
              <a:t>Cependant, selon le lieu de l’activité, l’enseignant fera appel à des intervenants pour renforcer la sécurité du lieu semi-connu ou inconnu des élèves.</a:t>
            </a:r>
          </a:p>
          <a:p>
            <a:pPr>
              <a:lnSpc>
                <a:spcPct val="90000"/>
              </a:lnSpc>
              <a:buFont typeface="Monotype Sorts" pitchFamily="2" charset="2"/>
              <a:buNone/>
            </a:pPr>
            <a:endParaRPr lang="fr-FR" altLang="fr-FR" sz="2400">
              <a:latin typeface="Comic Sans MS" panose="030F0702030302020204" pitchFamily="66" charset="0"/>
            </a:endParaRPr>
          </a:p>
          <a:p>
            <a:pPr>
              <a:lnSpc>
                <a:spcPct val="90000"/>
              </a:lnSpc>
              <a:buFont typeface="Monotype Sorts" pitchFamily="2" charset="2"/>
              <a:buNone/>
            </a:pPr>
            <a:r>
              <a:rPr lang="fr-FR" altLang="fr-FR" sz="2400">
                <a:latin typeface="Comic Sans MS" panose="030F0702030302020204" pitchFamily="66" charset="0"/>
              </a:rPr>
              <a:t>2 types de sorties :</a:t>
            </a:r>
          </a:p>
          <a:p>
            <a:pPr>
              <a:lnSpc>
                <a:spcPct val="90000"/>
              </a:lnSpc>
              <a:buClr>
                <a:schemeClr val="tx1"/>
              </a:buClr>
              <a:buFont typeface="Wingdings" panose="05000000000000000000" pitchFamily="2" charset="2"/>
              <a:buChar char="Ø"/>
            </a:pPr>
            <a:r>
              <a:rPr lang="fr-FR" altLang="fr-FR" sz="2400">
                <a:latin typeface="Comic Sans MS" panose="030F0702030302020204" pitchFamily="66" charset="0"/>
              </a:rPr>
              <a:t>Sortie régulière, le maître seul peut enseigner,</a:t>
            </a:r>
          </a:p>
          <a:p>
            <a:pPr>
              <a:lnSpc>
                <a:spcPct val="90000"/>
              </a:lnSpc>
              <a:buClr>
                <a:schemeClr val="tx1"/>
              </a:buClr>
              <a:buFont typeface="Wingdings" panose="05000000000000000000" pitchFamily="2" charset="2"/>
              <a:buChar char="Ø"/>
            </a:pPr>
            <a:r>
              <a:rPr lang="fr-FR" altLang="fr-FR" sz="2400">
                <a:latin typeface="Comic Sans MS" panose="030F0702030302020204" pitchFamily="66" charset="0"/>
              </a:rPr>
              <a:t>Sortie occasionnelle, jusqu’à 30 élèves, l’enseignant de la classe + un intervenant ; au-delà de 30 élèves, un adulte supplémentaire pour 15 élèves.</a:t>
            </a:r>
          </a:p>
        </p:txBody>
      </p:sp>
      <p:sp>
        <p:nvSpPr>
          <p:cNvPr id="72709" name="Oval 5"/>
          <p:cNvSpPr>
            <a:spLocks noChangeArrowheads="1"/>
          </p:cNvSpPr>
          <p:nvPr/>
        </p:nvSpPr>
        <p:spPr bwMode="auto">
          <a:xfrm>
            <a:off x="3143250" y="311214"/>
            <a:ext cx="6388100" cy="825372"/>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nchor="ctr">
            <a:spAutoFit/>
          </a:bodyPr>
          <a:lstStyle/>
          <a:p>
            <a:pPr algn="ctr"/>
            <a:r>
              <a:rPr lang="fr-FR" altLang="fr-FR" sz="3200" b="1" dirty="0">
                <a:solidFill>
                  <a:schemeClr val="bg1"/>
                </a:solidFill>
                <a:latin typeface="Comic Sans MS" panose="030F0702030302020204" pitchFamily="66" charset="0"/>
              </a:rPr>
              <a:t>Taux d’encadrement</a:t>
            </a:r>
            <a:endParaRPr lang="fr-FR" altLang="fr-FR" sz="3200" b="1" u="sng"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790498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270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270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284414" y="2350462"/>
            <a:ext cx="6048147" cy="1143365"/>
          </a:xfrm>
        </p:spPr>
        <p:txBody>
          <a:bodyPr>
            <a:noAutofit/>
          </a:bodyPr>
          <a:lstStyle/>
          <a:p>
            <a:pPr>
              <a:lnSpc>
                <a:spcPct val="90000"/>
              </a:lnSpc>
              <a:buNone/>
            </a:pPr>
            <a:r>
              <a:rPr lang="fr-FR" sz="2400" dirty="0" smtClean="0">
                <a:latin typeface="Arial" panose="020B0604020202020204" pitchFamily="34" charset="0"/>
                <a:cs typeface="Arial" panose="020B0604020202020204" pitchFamily="34" charset="0"/>
              </a:rPr>
              <a:t>La </a:t>
            </a:r>
            <a:r>
              <a:rPr lang="fr-FR" sz="2400" dirty="0">
                <a:latin typeface="Arial" panose="020B0604020202020204" pitchFamily="34" charset="0"/>
                <a:cs typeface="Arial" panose="020B0604020202020204" pitchFamily="34" charset="0"/>
              </a:rPr>
              <a:t>sécurité </a:t>
            </a:r>
            <a:r>
              <a:rPr lang="fr-FR" sz="2400" dirty="0" smtClean="0">
                <a:latin typeface="Arial" panose="020B0604020202020204" pitchFamily="34" charset="0"/>
                <a:cs typeface="Arial" panose="020B0604020202020204" pitchFamily="34" charset="0"/>
              </a:rPr>
              <a:t>passive tient </a:t>
            </a:r>
            <a:r>
              <a:rPr lang="fr-FR" sz="2400" dirty="0">
                <a:latin typeface="Arial" panose="020B0604020202020204" pitchFamily="34" charset="0"/>
                <a:cs typeface="Arial" panose="020B0604020202020204" pitchFamily="34" charset="0"/>
              </a:rPr>
              <a:t>en amont au </a:t>
            </a:r>
            <a:r>
              <a:rPr lang="fr-FR" sz="2400" b="1" dirty="0">
                <a:latin typeface="Arial" panose="020B0604020202020204" pitchFamily="34" charset="0"/>
                <a:cs typeface="Arial" panose="020B0604020202020204" pitchFamily="34" charset="0"/>
              </a:rPr>
              <a:t>travail de sensibilisation et de responsabilisation des enfants</a:t>
            </a:r>
            <a:r>
              <a:rPr lang="fr-FR" sz="2400" dirty="0">
                <a:latin typeface="Arial" panose="020B0604020202020204" pitchFamily="34" charset="0"/>
                <a:cs typeface="Arial" panose="020B0604020202020204" pitchFamily="34" charset="0"/>
              </a:rPr>
              <a:t>. </a:t>
            </a:r>
            <a:endParaRPr lang="fr-FR" altLang="fr-FR" sz="2400" dirty="0">
              <a:latin typeface="Arial" panose="020B0604020202020204" pitchFamily="34" charset="0"/>
              <a:cs typeface="Arial" panose="020B0604020202020204" pitchFamily="34" charset="0"/>
            </a:endParaRPr>
          </a:p>
          <a:p>
            <a:pPr>
              <a:lnSpc>
                <a:spcPct val="90000"/>
              </a:lnSpc>
              <a:buFont typeface="Monotype Sorts" pitchFamily="2" charset="2"/>
              <a:buNone/>
            </a:pPr>
            <a:endParaRPr lang="fr-FR" altLang="fr-FR" sz="2400" dirty="0">
              <a:latin typeface="Arial" panose="020B0604020202020204" pitchFamily="34" charset="0"/>
              <a:cs typeface="Arial" panose="020B0604020202020204" pitchFamily="34" charset="0"/>
            </a:endParaRPr>
          </a:p>
          <a:p>
            <a:pPr>
              <a:lnSpc>
                <a:spcPct val="90000"/>
              </a:lnSpc>
              <a:buFont typeface="Monotype Sorts" pitchFamily="2" charset="2"/>
              <a:buNone/>
            </a:pPr>
            <a:r>
              <a:rPr lang="fr-FR" altLang="fr-FR" sz="2400" dirty="0">
                <a:latin typeface="Arial" panose="020B0604020202020204" pitchFamily="34" charset="0"/>
                <a:cs typeface="Arial" panose="020B0604020202020204" pitchFamily="34" charset="0"/>
              </a:rPr>
              <a:t> </a:t>
            </a:r>
          </a:p>
        </p:txBody>
      </p:sp>
      <p:sp>
        <p:nvSpPr>
          <p:cNvPr id="71684" name="Oval 4"/>
          <p:cNvSpPr>
            <a:spLocks noChangeArrowheads="1"/>
          </p:cNvSpPr>
          <p:nvPr/>
        </p:nvSpPr>
        <p:spPr bwMode="auto">
          <a:xfrm>
            <a:off x="3425626" y="157748"/>
            <a:ext cx="5454650" cy="825372"/>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nchor="ctr">
            <a:spAutoFit/>
          </a:bodyPr>
          <a:lstStyle/>
          <a:p>
            <a:pPr algn="ctr"/>
            <a:r>
              <a:rPr lang="fr-FR" altLang="fr-FR" sz="3200" b="1">
                <a:solidFill>
                  <a:schemeClr val="bg1"/>
                </a:solidFill>
                <a:latin typeface="Comic Sans MS" panose="030F0702030302020204" pitchFamily="66" charset="0"/>
              </a:rPr>
              <a:t>Sécurité</a:t>
            </a:r>
            <a:endParaRPr lang="fr-FR" altLang="fr-FR" sz="3200" b="1" u="sng">
              <a:solidFill>
                <a:schemeClr val="bg1"/>
              </a:solidFill>
              <a:latin typeface="Comic Sans MS" panose="030F0702030302020204" pitchFamily="66" charset="0"/>
            </a:endParaRPr>
          </a:p>
        </p:txBody>
      </p:sp>
      <p:sp>
        <p:nvSpPr>
          <p:cNvPr id="7" name="Rectangle 5"/>
          <p:cNvSpPr>
            <a:spLocks noChangeArrowheads="1"/>
          </p:cNvSpPr>
          <p:nvPr/>
        </p:nvSpPr>
        <p:spPr bwMode="auto">
          <a:xfrm>
            <a:off x="284414" y="1106914"/>
            <a:ext cx="11737075" cy="1017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spAutoFit/>
          </a:bodyPr>
          <a:lstStyle/>
          <a:p>
            <a:r>
              <a:rPr kumimoji="1" lang="fr-FR" altLang="fr-FR" sz="2000" dirty="0">
                <a:latin typeface="Arial" panose="020B0604020202020204" pitchFamily="34" charset="0"/>
                <a:cs typeface="Arial" panose="020B0604020202020204" pitchFamily="34" charset="0"/>
              </a:rPr>
              <a:t>Compte tenu de la spécificité de l'activité, et de l'impossibilité à assurer une surveillance visuelle permanente des élèves, il faudra </a:t>
            </a:r>
            <a:r>
              <a:rPr kumimoji="1" lang="fr-FR" altLang="fr-FR" sz="2000" b="1" dirty="0">
                <a:latin typeface="Arial" panose="020B0604020202020204" pitchFamily="34" charset="0"/>
                <a:cs typeface="Arial" panose="020B0604020202020204" pitchFamily="34" charset="0"/>
              </a:rPr>
              <a:t>renforcer le contrôle </a:t>
            </a:r>
            <a:r>
              <a:rPr kumimoji="1" lang="fr-FR" altLang="fr-FR" sz="2000" dirty="0">
                <a:latin typeface="Arial" panose="020B0604020202020204" pitchFamily="34" charset="0"/>
                <a:cs typeface="Arial" panose="020B0604020202020204" pitchFamily="34" charset="0"/>
              </a:rPr>
              <a:t>(forcément indirect !) pour une maîtrise optimale de tout imprévu.</a:t>
            </a:r>
          </a:p>
        </p:txBody>
      </p:sp>
      <p:sp>
        <p:nvSpPr>
          <p:cNvPr id="5" name="Rectangle 4"/>
          <p:cNvSpPr/>
          <p:nvPr/>
        </p:nvSpPr>
        <p:spPr>
          <a:xfrm>
            <a:off x="6332560" y="3191614"/>
            <a:ext cx="5637132" cy="3570208"/>
          </a:xfrm>
          <a:prstGeom prst="rect">
            <a:avLst/>
          </a:prstGeom>
        </p:spPr>
        <p:txBody>
          <a:bodyPr wrap="square">
            <a:spAutoFit/>
          </a:bodyPr>
          <a:lstStyle/>
          <a:p>
            <a:pPr marL="342900" indent="-342900" algn="just">
              <a:spcBef>
                <a:spcPts val="140"/>
              </a:spcBef>
              <a:spcAft>
                <a:spcPts val="140"/>
              </a:spcAft>
            </a:pPr>
            <a:r>
              <a:rPr lang="fr-FR" dirty="0">
                <a:latin typeface="Arial" panose="020B0604020202020204" pitchFamily="34" charset="0"/>
                <a:cs typeface="Arial" panose="020B0604020202020204" pitchFamily="34" charset="0"/>
              </a:rPr>
              <a:t>Elle tient à </a:t>
            </a:r>
            <a:r>
              <a:rPr lang="fr-FR" b="1" dirty="0">
                <a:latin typeface="Arial" panose="020B0604020202020204" pitchFamily="34" charset="0"/>
                <a:cs typeface="Arial" panose="020B0604020202020204" pitchFamily="34" charset="0"/>
              </a:rPr>
              <a:t>l’organisation matérielle</a:t>
            </a:r>
            <a:r>
              <a:rPr lang="fr-FR" dirty="0">
                <a:latin typeface="Arial" panose="020B0604020202020204" pitchFamily="34" charset="0"/>
                <a:cs typeface="Arial" panose="020B0604020202020204" pitchFamily="34" charset="0"/>
              </a:rPr>
              <a:t> de la séance</a:t>
            </a:r>
          </a:p>
          <a:p>
            <a:pPr marL="342900" indent="-342900" algn="just">
              <a:spcBef>
                <a:spcPts val="140"/>
              </a:spcBef>
              <a:spcAft>
                <a:spcPts val="140"/>
              </a:spcAft>
              <a:buFontTx/>
              <a:buChar char="-"/>
            </a:pPr>
            <a:r>
              <a:rPr lang="fr-FR" dirty="0">
                <a:latin typeface="Arial" panose="020B0604020202020204" pitchFamily="34" charset="0"/>
                <a:cs typeface="Arial" panose="020B0604020202020204" pitchFamily="34" charset="0"/>
              </a:rPr>
              <a:t>choix et reconnaissance du lieu de pratique </a:t>
            </a:r>
          </a:p>
          <a:p>
            <a:pPr marL="342900" indent="-342900" algn="just">
              <a:spcBef>
                <a:spcPts val="140"/>
              </a:spcBef>
              <a:spcAft>
                <a:spcPts val="140"/>
              </a:spcAft>
              <a:buFontTx/>
              <a:buChar char="-"/>
            </a:pPr>
            <a:r>
              <a:rPr lang="fr-FR" dirty="0">
                <a:latin typeface="Arial" panose="020B0604020202020204" pitchFamily="34" charset="0"/>
                <a:cs typeface="Arial" panose="020B0604020202020204" pitchFamily="34" charset="0"/>
              </a:rPr>
              <a:t>délimitation des espaces si besoin ou présence d’un adulte </a:t>
            </a:r>
          </a:p>
          <a:p>
            <a:pPr marL="342900" indent="-342900" algn="just">
              <a:spcBef>
                <a:spcPts val="140"/>
              </a:spcBef>
              <a:spcAft>
                <a:spcPts val="140"/>
              </a:spcAft>
              <a:buFontTx/>
              <a:buChar char="-"/>
            </a:pPr>
            <a:r>
              <a:rPr lang="fr-FR" dirty="0">
                <a:latin typeface="Arial" panose="020B0604020202020204" pitchFamily="34" charset="0"/>
                <a:cs typeface="Arial" panose="020B0604020202020204" pitchFamily="34" charset="0"/>
              </a:rPr>
              <a:t>équipement des enfants (bonnes chaussures, tenue de sport, sifflet éventuellement)</a:t>
            </a:r>
          </a:p>
          <a:p>
            <a:pPr marL="342900" indent="-342900" algn="just">
              <a:spcBef>
                <a:spcPts val="140"/>
              </a:spcBef>
              <a:spcAft>
                <a:spcPts val="140"/>
              </a:spcAft>
              <a:buFontTx/>
              <a:buChar char="-"/>
            </a:pPr>
            <a:r>
              <a:rPr lang="fr-FR" dirty="0">
                <a:latin typeface="Arial" panose="020B0604020202020204" pitchFamily="34" charset="0"/>
                <a:cs typeface="Arial" panose="020B0604020202020204" pitchFamily="34" charset="0"/>
              </a:rPr>
              <a:t>petite pharmacie</a:t>
            </a:r>
          </a:p>
          <a:p>
            <a:pPr marL="342900" indent="-342900" algn="just">
              <a:spcBef>
                <a:spcPts val="140"/>
              </a:spcBef>
              <a:spcAft>
                <a:spcPts val="140"/>
              </a:spcAft>
              <a:buFontTx/>
              <a:buChar char="-"/>
            </a:pPr>
            <a:r>
              <a:rPr lang="fr-FR" dirty="0">
                <a:latin typeface="Arial" panose="020B0604020202020204" pitchFamily="34" charset="0"/>
                <a:cs typeface="Arial" panose="020B0604020202020204" pitchFamily="34" charset="0"/>
              </a:rPr>
              <a:t>recommandations en cas d’accident </a:t>
            </a:r>
          </a:p>
          <a:p>
            <a:pPr marL="342900" indent="-342900" algn="just">
              <a:spcBef>
                <a:spcPts val="140"/>
              </a:spcBef>
              <a:spcAft>
                <a:spcPts val="140"/>
              </a:spcAft>
              <a:buFontTx/>
              <a:buChar char="-"/>
            </a:pPr>
            <a:r>
              <a:rPr lang="fr-FR" dirty="0">
                <a:latin typeface="Arial" panose="020B0604020202020204" pitchFamily="34" charset="0"/>
                <a:cs typeface="Arial" panose="020B0604020202020204" pitchFamily="34" charset="0"/>
              </a:rPr>
              <a:t>communication entre les adultes qui encadrent : information par l’enseignant avant l’activité ; téléphones portables avec coordonnées de chacun ; bilan…</a:t>
            </a:r>
          </a:p>
        </p:txBody>
      </p:sp>
      <p:sp>
        <p:nvSpPr>
          <p:cNvPr id="6" name="Espace réservé du contenu 2"/>
          <p:cNvSpPr txBox="1">
            <a:spLocks/>
          </p:cNvSpPr>
          <p:nvPr/>
        </p:nvSpPr>
        <p:spPr>
          <a:xfrm>
            <a:off x="6332561" y="2248552"/>
            <a:ext cx="5637131" cy="8640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altLang="fr-FR" sz="2400" dirty="0" smtClean="0">
                <a:latin typeface="Arial" panose="020B0604020202020204" pitchFamily="34" charset="0"/>
                <a:cs typeface="Arial" panose="020B0604020202020204" pitchFamily="34" charset="0"/>
              </a:rPr>
              <a:t>La sécurité active c’est tout ce qui est mis en place pendant la séance.</a:t>
            </a:r>
            <a:endParaRPr lang="fr-FR" sz="2400" dirty="0"/>
          </a:p>
        </p:txBody>
      </p:sp>
      <p:sp>
        <p:nvSpPr>
          <p:cNvPr id="8" name="Rectangle 4"/>
          <p:cNvSpPr>
            <a:spLocks noChangeArrowheads="1"/>
          </p:cNvSpPr>
          <p:nvPr/>
        </p:nvSpPr>
        <p:spPr bwMode="auto">
          <a:xfrm>
            <a:off x="194281" y="3719531"/>
            <a:ext cx="5958670" cy="2587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spAutoFit/>
          </a:bodyPr>
          <a:lstStyle/>
          <a:p>
            <a:r>
              <a:rPr kumimoji="1" lang="fr-FR" altLang="fr-FR" b="1" dirty="0">
                <a:latin typeface="Arial" panose="020B0604020202020204" pitchFamily="34" charset="0"/>
                <a:cs typeface="Arial" panose="020B0604020202020204" pitchFamily="34" charset="0"/>
              </a:rPr>
              <a:t>Donner des consignes précises aux élèves pour favoriser le travail en autonomie :</a:t>
            </a:r>
          </a:p>
          <a:p>
            <a:pPr>
              <a:buFont typeface="Wingdings" panose="05000000000000000000" pitchFamily="2" charset="2"/>
              <a:buChar char="Ø"/>
            </a:pPr>
            <a:r>
              <a:rPr kumimoji="1" lang="fr-FR" altLang="fr-FR" dirty="0">
                <a:latin typeface="Arial" panose="020B0604020202020204" pitchFamily="34" charset="0"/>
                <a:cs typeface="Arial" panose="020B0604020202020204" pitchFamily="34" charset="0"/>
              </a:rPr>
              <a:t> de limites spatiales. . . " ne traverser ni chemin, ni clôture " ;</a:t>
            </a:r>
          </a:p>
          <a:p>
            <a:pPr>
              <a:buFont typeface="Wingdings" panose="05000000000000000000" pitchFamily="2" charset="2"/>
              <a:buChar char="Ø"/>
            </a:pPr>
            <a:r>
              <a:rPr kumimoji="1" lang="fr-FR" altLang="fr-FR" dirty="0">
                <a:latin typeface="Arial" panose="020B0604020202020204" pitchFamily="34" charset="0"/>
                <a:cs typeface="Arial" panose="020B0604020202020204" pitchFamily="34" charset="0"/>
              </a:rPr>
              <a:t> de limites horaires. . .  " retour au plus tard à 11 h30 " ; </a:t>
            </a:r>
          </a:p>
          <a:p>
            <a:pPr>
              <a:buFont typeface="Wingdings" panose="05000000000000000000" pitchFamily="2" charset="2"/>
              <a:buChar char="Ø"/>
            </a:pPr>
            <a:r>
              <a:rPr kumimoji="1" lang="fr-FR" altLang="fr-FR" dirty="0">
                <a:latin typeface="Arial" panose="020B0604020202020204" pitchFamily="34" charset="0"/>
                <a:cs typeface="Arial" panose="020B0604020202020204" pitchFamily="34" charset="0"/>
              </a:rPr>
              <a:t> de conduite à tenir si " égaré " : " suivre le chemin en terre " ou encore " écouter et revenir vers les appels de klaxon " ; </a:t>
            </a:r>
          </a:p>
          <a:p>
            <a:pPr>
              <a:buFont typeface="Wingdings" panose="05000000000000000000" pitchFamily="2" charset="2"/>
              <a:buChar char="Ø"/>
            </a:pPr>
            <a:r>
              <a:rPr kumimoji="1" lang="fr-FR" altLang="fr-FR" dirty="0">
                <a:latin typeface="Arial" panose="020B0604020202020204" pitchFamily="34" charset="0"/>
                <a:cs typeface="Arial" panose="020B0604020202020204" pitchFamily="34" charset="0"/>
              </a:rPr>
              <a:t>connaissance de l'emplacement de l’enseignant.</a:t>
            </a:r>
          </a:p>
        </p:txBody>
      </p:sp>
    </p:spTree>
    <p:extLst>
      <p:ext uri="{BB962C8B-B14F-4D97-AF65-F5344CB8AC3E}">
        <p14:creationId xmlns:p14="http://schemas.microsoft.com/office/powerpoint/2010/main" val="269410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uiExpand="1" build="p"/>
      <p:bldP spid="71684" grpId="0" animBg="1"/>
      <p:bldP spid="7"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172374" y="1282062"/>
            <a:ext cx="11687530" cy="5446039"/>
          </a:xfrm>
        </p:spPr>
        <p:txBody>
          <a:bodyPr>
            <a:normAutofit/>
          </a:bodyPr>
          <a:lstStyle/>
          <a:p>
            <a:pPr>
              <a:lnSpc>
                <a:spcPct val="90000"/>
              </a:lnSpc>
              <a:buFont typeface="Monotype Sorts" pitchFamily="2" charset="2"/>
              <a:buNone/>
            </a:pPr>
            <a:r>
              <a:rPr lang="fr-FR" altLang="fr-FR" sz="2000" b="1" dirty="0">
                <a:latin typeface="Comic Sans MS" panose="030F0702030302020204" pitchFamily="66" charset="0"/>
              </a:rPr>
              <a:t>Déterminer le point de départ</a:t>
            </a:r>
            <a:r>
              <a:rPr lang="fr-FR" altLang="fr-FR" sz="2000" dirty="0">
                <a:latin typeface="Comic Sans MS" panose="030F0702030302020204" pitchFamily="66" charset="0"/>
              </a:rPr>
              <a:t> :</a:t>
            </a:r>
            <a:br>
              <a:rPr lang="fr-FR" altLang="fr-FR" sz="2000" dirty="0">
                <a:latin typeface="Comic Sans MS" panose="030F0702030302020204" pitchFamily="66" charset="0"/>
              </a:rPr>
            </a:br>
            <a:r>
              <a:rPr lang="fr-FR" altLang="fr-FR" sz="2000" dirty="0">
                <a:latin typeface="Comic Sans MS" panose="030F0702030302020204" pitchFamily="66" charset="0"/>
              </a:rPr>
              <a:t>Il est souhaitable de fonctionner en " boucle fermée ", c'est à dire avoir une unité de lieu : départ et arrivée.</a:t>
            </a:r>
            <a:br>
              <a:rPr lang="fr-FR" altLang="fr-FR" sz="2000" dirty="0">
                <a:latin typeface="Comic Sans MS" panose="030F0702030302020204" pitchFamily="66" charset="0"/>
              </a:rPr>
            </a:br>
            <a:r>
              <a:rPr lang="fr-FR" altLang="fr-FR" sz="2000" dirty="0">
                <a:latin typeface="Comic Sans MS" panose="030F0702030302020204" pitchFamily="66" charset="0"/>
              </a:rPr>
              <a:t>Cet emplacement doit être :</a:t>
            </a:r>
          </a:p>
          <a:p>
            <a:pPr>
              <a:lnSpc>
                <a:spcPct val="90000"/>
              </a:lnSpc>
              <a:buClr>
                <a:schemeClr val="tx1"/>
              </a:buClr>
              <a:buFont typeface="Wingdings" panose="05000000000000000000" pitchFamily="2" charset="2"/>
              <a:buChar char="Ø"/>
            </a:pPr>
            <a:r>
              <a:rPr lang="fr-FR" altLang="fr-FR" sz="2000" dirty="0">
                <a:latin typeface="Comic Sans MS" panose="030F0702030302020204" pitchFamily="66" charset="0"/>
              </a:rPr>
              <a:t>très caractéristique (favorisant ainsi le retour d'éventuels " égarés "), </a:t>
            </a:r>
          </a:p>
          <a:p>
            <a:pPr>
              <a:lnSpc>
                <a:spcPct val="90000"/>
              </a:lnSpc>
              <a:buClr>
                <a:schemeClr val="tx1"/>
              </a:buClr>
              <a:buFont typeface="Wingdings" panose="05000000000000000000" pitchFamily="2" charset="2"/>
              <a:buChar char="Ø"/>
            </a:pPr>
            <a:r>
              <a:rPr lang="fr-FR" altLang="fr-FR" sz="2000" dirty="0">
                <a:latin typeface="Comic Sans MS" panose="030F0702030302020204" pitchFamily="66" charset="0"/>
              </a:rPr>
              <a:t>doté d'une bonne visibilité (point haut, carrefour, etc.) car ce sera généralement l'emplacement de l’enseignant, </a:t>
            </a:r>
          </a:p>
          <a:p>
            <a:pPr>
              <a:lnSpc>
                <a:spcPct val="90000"/>
              </a:lnSpc>
              <a:buClr>
                <a:schemeClr val="tx1"/>
              </a:buClr>
              <a:buFont typeface="Wingdings" panose="05000000000000000000" pitchFamily="2" charset="2"/>
              <a:buChar char="Ø"/>
            </a:pPr>
            <a:r>
              <a:rPr lang="fr-FR" altLang="fr-FR" sz="2000" dirty="0">
                <a:latin typeface="Comic Sans MS" panose="030F0702030302020204" pitchFamily="66" charset="0"/>
              </a:rPr>
              <a:t>accès aisé (arrivée des secours, évacuation d'un élève, …), </a:t>
            </a:r>
          </a:p>
          <a:p>
            <a:pPr>
              <a:lnSpc>
                <a:spcPct val="90000"/>
              </a:lnSpc>
              <a:buClr>
                <a:schemeClr val="tx1"/>
              </a:buClr>
              <a:buFont typeface="Wingdings" panose="05000000000000000000" pitchFamily="2" charset="2"/>
              <a:buChar char="Ø"/>
            </a:pPr>
            <a:r>
              <a:rPr lang="fr-FR" altLang="fr-FR" sz="2000" dirty="0">
                <a:latin typeface="Comic Sans MS" panose="030F0702030302020204" pitchFamily="66" charset="0"/>
              </a:rPr>
              <a:t>central, au sein de la zone d'évolution (éloignement des élèves et délai d'intervention minimum de l’enseignant.)</a:t>
            </a:r>
          </a:p>
        </p:txBody>
      </p:sp>
      <p:sp>
        <p:nvSpPr>
          <p:cNvPr id="69636" name="Oval 4"/>
          <p:cNvSpPr>
            <a:spLocks noChangeArrowheads="1"/>
          </p:cNvSpPr>
          <p:nvPr/>
        </p:nvSpPr>
        <p:spPr bwMode="auto">
          <a:xfrm>
            <a:off x="2927351" y="311214"/>
            <a:ext cx="6677025" cy="825372"/>
          </a:xfrm>
          <a:prstGeom prst="ellipse">
            <a:avLst/>
          </a:prstGeom>
          <a:solidFill>
            <a:srgbClr val="99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nchor="ctr">
            <a:spAutoFit/>
          </a:bodyPr>
          <a:lstStyle/>
          <a:p>
            <a:pPr algn="ctr"/>
            <a:r>
              <a:rPr lang="fr-FR" altLang="fr-FR" sz="3200" b="1" dirty="0">
                <a:solidFill>
                  <a:schemeClr val="bg1"/>
                </a:solidFill>
                <a:latin typeface="Comic Sans MS" panose="030F0702030302020204" pitchFamily="66" charset="0"/>
              </a:rPr>
              <a:t>Conseils de sécurité</a:t>
            </a:r>
            <a:endParaRPr lang="fr-FR" altLang="fr-FR" sz="3200" b="1" u="sng" dirty="0">
              <a:solidFill>
                <a:schemeClr val="bg1"/>
              </a:solidFill>
              <a:latin typeface="Comic Sans MS" panose="030F0702030302020204" pitchFamily="66" charset="0"/>
            </a:endParaRPr>
          </a:p>
        </p:txBody>
      </p:sp>
      <p:sp>
        <p:nvSpPr>
          <p:cNvPr id="4" name="Rectangle 5"/>
          <p:cNvSpPr>
            <a:spLocks noChangeArrowheads="1"/>
          </p:cNvSpPr>
          <p:nvPr/>
        </p:nvSpPr>
        <p:spPr bwMode="auto">
          <a:xfrm>
            <a:off x="172374" y="4786929"/>
            <a:ext cx="11687530" cy="1941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3600" tIns="46800" rIns="93600" bIns="46800">
            <a:spAutoFit/>
          </a:bodyPr>
          <a:lstStyle/>
          <a:p>
            <a:r>
              <a:rPr kumimoji="1" lang="fr-FR" altLang="fr-FR" sz="2000" b="1" dirty="0">
                <a:latin typeface="Comic Sans MS" panose="030F0702030302020204" pitchFamily="66" charset="0"/>
              </a:rPr>
              <a:t>Limiter des zones précises, et reconnues par tous (enseignant, intervenants et élèves) pour optimiser la sécurité passive </a:t>
            </a:r>
            <a:r>
              <a:rPr kumimoji="1" lang="fr-FR" altLang="fr-FR" sz="2000" b="1" dirty="0" smtClean="0">
                <a:latin typeface="Comic Sans MS" panose="030F0702030302020204" pitchFamily="66" charset="0"/>
              </a:rPr>
              <a:t>:</a:t>
            </a:r>
            <a:endParaRPr kumimoji="1" lang="fr-FR" altLang="fr-FR" sz="2000" b="1" dirty="0">
              <a:latin typeface="Comic Sans MS" panose="030F0702030302020204" pitchFamily="66" charset="0"/>
            </a:endParaRPr>
          </a:p>
          <a:p>
            <a:r>
              <a:rPr kumimoji="1" lang="fr-FR" altLang="fr-FR" sz="2000" dirty="0">
                <a:latin typeface="Comic Sans MS" panose="030F0702030302020204" pitchFamily="66" charset="0"/>
              </a:rPr>
              <a:t>Eviter : route à grande circulation, bord de falaise, etc.., qui généreraient des risques évidents.</a:t>
            </a:r>
            <a:br>
              <a:rPr kumimoji="1" lang="fr-FR" altLang="fr-FR" sz="2000" dirty="0">
                <a:latin typeface="Comic Sans MS" panose="030F0702030302020204" pitchFamily="66" charset="0"/>
              </a:rPr>
            </a:br>
            <a:endParaRPr kumimoji="1" lang="fr-FR" altLang="fr-FR" sz="2000" dirty="0">
              <a:latin typeface="Comic Sans MS" panose="030F0702030302020204" pitchFamily="66" charset="0"/>
            </a:endParaRPr>
          </a:p>
          <a:p>
            <a:r>
              <a:rPr kumimoji="1" lang="fr-FR" altLang="fr-FR" sz="2000" b="1" u="sng" dirty="0">
                <a:latin typeface="Comic Sans MS" panose="030F0702030302020204" pitchFamily="66" charset="0"/>
              </a:rPr>
              <a:t>La reconnaissance préalable du secteur d'évolution et des limites spatiales avec la classe est impérative.</a:t>
            </a:r>
          </a:p>
        </p:txBody>
      </p:sp>
    </p:spTree>
    <p:extLst>
      <p:ext uri="{BB962C8B-B14F-4D97-AF65-F5344CB8AC3E}">
        <p14:creationId xmlns:p14="http://schemas.microsoft.com/office/powerpoint/2010/main" val="4209850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963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63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1277</Words>
  <Application>Microsoft Office PowerPoint</Application>
  <PresentationFormat>Grand écran</PresentationFormat>
  <Paragraphs>121</Paragraphs>
  <Slides>23</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23</vt:i4>
      </vt:variant>
    </vt:vector>
  </HeadingPairs>
  <TitlesOfParts>
    <vt:vector size="31" baseType="lpstr">
      <vt:lpstr>Arial</vt:lpstr>
      <vt:lpstr>Calibri</vt:lpstr>
      <vt:lpstr>Calibri Light</vt:lpstr>
      <vt:lpstr>Comic Sans MS</vt:lpstr>
      <vt:lpstr>Monotype Sorts</vt:lpstr>
      <vt:lpstr>Times New Roman</vt:lpstr>
      <vt:lpstr>Wingdings</vt:lpstr>
      <vt:lpstr>Thème Office</vt:lpstr>
      <vt:lpstr>Présentation PowerPoint</vt:lpstr>
      <vt:lpstr>Qu’est-ce que la CO ?</vt:lpstr>
      <vt:lpstr>Présentation PowerPoint</vt:lpstr>
      <vt:lpstr>Essence de l’activité</vt:lpstr>
      <vt:lpstr>L’Orientation au Cycle 2</vt:lpstr>
      <vt:lpstr>Présentation PowerPoint</vt:lpstr>
      <vt:lpstr>Présentation PowerPoint</vt:lpstr>
      <vt:lpstr>Présentation PowerPoint</vt:lpstr>
      <vt:lpstr>Présentation PowerPoint</vt:lpstr>
      <vt:lpstr>Présentation PowerPoint</vt:lpstr>
      <vt:lpstr>La CO et le domaine 1  du socle commun</vt:lpstr>
      <vt:lpstr>Domaine 1 du socle commun</vt:lpstr>
      <vt:lpstr>Présentation PowerPoint</vt:lpstr>
      <vt:lpstr>Comprendre, s’exprimer en utilisant les langages mathématiques, scientifiques et informatiques  la lecture de paysage</vt:lpstr>
      <vt:lpstr>Présentation PowerPoint</vt:lpstr>
      <vt:lpstr>Comment organiser les apprentissages ?</vt:lpstr>
      <vt:lpstr>Présentation PowerPoint</vt:lpstr>
      <vt:lpstr>Présentation PowerPoint</vt:lpstr>
      <vt:lpstr>Des ressources</vt:lpstr>
      <vt:lpstr>Présentation PowerPoint</vt:lpstr>
      <vt:lpstr>Eduscol</vt:lpstr>
      <vt:lpstr>Eduscol</vt:lpstr>
      <vt:lpstr>Unité d’apprentissage cycle 2</vt:lpstr>
    </vt:vector>
  </TitlesOfParts>
  <Company>ACADEMIE DE LYON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CIRCO</dc:creator>
  <cp:lastModifiedBy>CIRCO</cp:lastModifiedBy>
  <cp:revision>24</cp:revision>
  <dcterms:created xsi:type="dcterms:W3CDTF">2016-10-11T19:31:07Z</dcterms:created>
  <dcterms:modified xsi:type="dcterms:W3CDTF">2017-01-17T14:38:28Z</dcterms:modified>
</cp:coreProperties>
</file>